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61" r:id="rId5"/>
    <p:sldId id="259" r:id="rId7"/>
    <p:sldId id="260" r:id="rId8"/>
    <p:sldId id="327" r:id="rId9"/>
    <p:sldId id="328" r:id="rId10"/>
    <p:sldId id="329" r:id="rId11"/>
    <p:sldId id="262" r:id="rId12"/>
    <p:sldId id="263" r:id="rId13"/>
    <p:sldId id="264" r:id="rId14"/>
    <p:sldId id="266" r:id="rId15"/>
    <p:sldId id="265" r:id="rId16"/>
    <p:sldId id="330" r:id="rId17"/>
    <p:sldId id="276" r:id="rId18"/>
    <p:sldId id="267" r:id="rId19"/>
    <p:sldId id="292" r:id="rId20"/>
    <p:sldId id="272" r:id="rId21"/>
    <p:sldId id="331" r:id="rId22"/>
    <p:sldId id="296" r:id="rId23"/>
    <p:sldId id="313" r:id="rId24"/>
    <p:sldId id="295" r:id="rId25"/>
    <p:sldId id="314" r:id="rId26"/>
    <p:sldId id="299" r:id="rId27"/>
    <p:sldId id="297" r:id="rId28"/>
    <p:sldId id="300" r:id="rId29"/>
    <p:sldId id="318" r:id="rId3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202020"/>
    <a:srgbClr val="323232"/>
    <a:srgbClr val="CC33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38D7-ACB7-4D7F-8F6C-15C3D1214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4F7F2-D377-4BB8-ADFE-93873E115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4F7F2-D377-4BB8-ADFE-93873E115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4F7F2-D377-4BB8-ADFE-93873E115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14F7F2-D377-4BB8-ADFE-93873E115C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838D7-ACB7-4D7F-8F6C-15C3D1214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53232-1D64-4F8F-824B-89F321C29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5"/>
          <a:stretch>
            <a:fillRect/>
          </a:stretch>
        </p:blipFill>
        <p:spPr bwMode="auto">
          <a:xfrm>
            <a:off x="5224463" y="0"/>
            <a:ext cx="696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0" y="3416064"/>
            <a:ext cx="6106886" cy="904863"/>
          </a:xfrm>
        </p:spPr>
        <p:txBody>
          <a:bodyPr wrap="square" anchor="b">
            <a:normAutofit/>
          </a:bodyPr>
          <a:lstStyle>
            <a:lvl1pPr algn="ctr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4413002"/>
            <a:ext cx="6106886" cy="535531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5"/>
          <a:stretch>
            <a:fillRect/>
          </a:stretch>
        </p:blipFill>
        <p:spPr bwMode="auto">
          <a:xfrm>
            <a:off x="5224463" y="0"/>
            <a:ext cx="696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4300" y="2576192"/>
            <a:ext cx="5470071" cy="120251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300" y="3805690"/>
            <a:ext cx="5470071" cy="537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225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5"/>
          <a:stretch>
            <a:fillRect/>
          </a:stretch>
        </p:blipFill>
        <p:spPr bwMode="auto">
          <a:xfrm>
            <a:off x="5224463" y="0"/>
            <a:ext cx="696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7080" y="3516536"/>
            <a:ext cx="5774872" cy="1325563"/>
          </a:xfrm>
        </p:spPr>
        <p:txBody>
          <a:bodyPr anchor="t" anchorCtr="0">
            <a:normAutofit/>
          </a:bodyPr>
          <a:lstStyle>
            <a:lvl1pPr algn="ctr"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 hasCustomPrompt="1"/>
          </p:nvPr>
        </p:nvSpPr>
        <p:spPr>
          <a:xfrm>
            <a:off x="380324" y="1676999"/>
            <a:ext cx="5219700" cy="1719574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8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280822" y="365125"/>
            <a:ext cx="1072978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343768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88900" dist="101600" dir="5400000" algn="ctr" rotWithShape="0">
              <a:srgbClr val="000000">
                <a:alpha val="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3"/>
          <p:cNvGrpSpPr/>
          <p:nvPr/>
        </p:nvGrpSpPr>
        <p:grpSpPr bwMode="auto">
          <a:xfrm flipH="1">
            <a:off x="11182350" y="0"/>
            <a:ext cx="1009650" cy="1009650"/>
            <a:chOff x="0" y="0"/>
            <a:chExt cx="3600450" cy="3600450"/>
          </a:xfrm>
        </p:grpSpPr>
        <p:sp>
          <p:nvSpPr>
            <p:cNvPr id="8" name="直角三角形 7"/>
            <p:cNvSpPr/>
            <p:nvPr/>
          </p:nvSpPr>
          <p:spPr>
            <a:xfrm rot="5400000">
              <a:off x="0" y="0"/>
              <a:ext cx="3600450" cy="3600450"/>
            </a:xfrm>
            <a:prstGeom prst="rtTriangle">
              <a:avLst/>
            </a:prstGeom>
            <a:solidFill>
              <a:schemeClr val="accent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直角三角形 8"/>
            <p:cNvSpPr/>
            <p:nvPr/>
          </p:nvSpPr>
          <p:spPr>
            <a:xfrm rot="5400000">
              <a:off x="-4" y="0"/>
              <a:ext cx="2972071" cy="2972068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0" name="组合 14"/>
          <p:cNvGrpSpPr/>
          <p:nvPr/>
        </p:nvGrpSpPr>
        <p:grpSpPr bwMode="auto">
          <a:xfrm flipV="1">
            <a:off x="0" y="5829300"/>
            <a:ext cx="1028700" cy="1028700"/>
            <a:chOff x="0" y="0"/>
            <a:chExt cx="3600450" cy="3600450"/>
          </a:xfrm>
        </p:grpSpPr>
        <p:sp>
          <p:nvSpPr>
            <p:cNvPr id="11" name="直角三角形 10"/>
            <p:cNvSpPr/>
            <p:nvPr/>
          </p:nvSpPr>
          <p:spPr>
            <a:xfrm rot="5400000">
              <a:off x="0" y="0"/>
              <a:ext cx="3600450" cy="3600450"/>
            </a:xfrm>
            <a:prstGeom prst="rtTriangle">
              <a:avLst/>
            </a:prstGeom>
            <a:solidFill>
              <a:schemeClr val="accent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直角三角形 11"/>
            <p:cNvSpPr/>
            <p:nvPr/>
          </p:nvSpPr>
          <p:spPr>
            <a:xfrm rot="5400000">
              <a:off x="4" y="0"/>
              <a:ext cx="2972592" cy="2972596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fld id="{4C673B6C-4284-405C-963D-BB07F2087A0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defRPr>
            </a:lvl1pPr>
          </a:lstStyle>
          <a:p>
            <a:fld id="{9D00EC9D-7FD2-4C5C-AB54-92EC8DA70D1E}" type="slidenum">
              <a:rPr lang="zh-CN" altLang="en-US" smtClean="0"/>
            </a:fld>
            <a:endParaRPr lang="zh-CN" altLang="en-US"/>
          </a:p>
        </p:txBody>
      </p:sp>
      <p:sp>
        <p:nvSpPr>
          <p:cNvPr id="13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4" Type="http://schemas.openxmlformats.org/officeDocument/2006/relationships/notesSlide" Target="../notesSlides/notesSlide7.xml"/><Relationship Id="rId23" Type="http://schemas.openxmlformats.org/officeDocument/2006/relationships/slideLayout" Target="../slideLayouts/slideLayout18.xml"/><Relationship Id="rId22" Type="http://schemas.openxmlformats.org/officeDocument/2006/relationships/themeOverride" Target="../theme/themeOverride2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6.xml"/><Relationship Id="rId19" Type="http://schemas.openxmlformats.org/officeDocument/2006/relationships/image" Target="../media/image33.png"/><Relationship Id="rId18" Type="http://schemas.openxmlformats.org/officeDocument/2006/relationships/tags" Target="../tags/tag40.xml"/><Relationship Id="rId17" Type="http://schemas.openxmlformats.org/officeDocument/2006/relationships/image" Target="../media/image32.png"/><Relationship Id="rId16" Type="http://schemas.openxmlformats.org/officeDocument/2006/relationships/tags" Target="../tags/tag39.xml"/><Relationship Id="rId15" Type="http://schemas.openxmlformats.org/officeDocument/2006/relationships/image" Target="../media/image31.png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5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51.xml"/><Relationship Id="rId1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tags" Target="../tags/tag5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41.png"/><Relationship Id="rId7" Type="http://schemas.openxmlformats.org/officeDocument/2006/relationships/image" Target="../media/image40.emf"/><Relationship Id="rId6" Type="http://schemas.openxmlformats.org/officeDocument/2006/relationships/image" Target="../media/image39.png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61.xml"/><Relationship Id="rId3" Type="http://schemas.openxmlformats.org/officeDocument/2006/relationships/image" Target="../media/image42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65.xml"/><Relationship Id="rId4" Type="http://schemas.openxmlformats.org/officeDocument/2006/relationships/image" Target="../media/image43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7.xml"/><Relationship Id="rId2" Type="http://schemas.openxmlformats.org/officeDocument/2006/relationships/image" Target="../media/image44.png"/><Relationship Id="rId1" Type="http://schemas.openxmlformats.org/officeDocument/2006/relationships/tags" Target="../tags/tag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4.png"/><Relationship Id="rId7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8.xml"/><Relationship Id="rId14" Type="http://schemas.openxmlformats.org/officeDocument/2006/relationships/themeOverride" Target="../theme/themeOverride1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image" Target="../media/image5.png"/><Relationship Id="rId10" Type="http://schemas.openxmlformats.org/officeDocument/2006/relationships/tags" Target="../tags/tag12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75.xml"/><Relationship Id="rId5" Type="http://schemas.openxmlformats.org/officeDocument/2006/relationships/image" Target="../media/image46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77.xml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Relationship Id="rId3" Type="http://schemas.openxmlformats.org/officeDocument/2006/relationships/tags" Target="../tags/tag19.xml"/><Relationship Id="rId2" Type="http://schemas.openxmlformats.org/officeDocument/2006/relationships/image" Target="../media/image6.jpeg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0.xml"/><Relationship Id="rId10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1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1.tiff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.tiff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855710" y="227965"/>
            <a:ext cx="105473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携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手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中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恩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一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起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追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  <a:p>
            <a:pPr algn="l"/>
            <a:r>
              <a:rPr lang="zh-CN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sym typeface="+mn-ea"/>
              </a:rPr>
              <a:t>梦</a:t>
            </a:r>
            <a:endParaRPr lang="zh-CN" altLang="en-US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150" y="334010"/>
            <a:ext cx="84308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四川中恩集团股份有限公司</a:t>
            </a:r>
            <a:endParaRPr lang="zh-CN" altLang="en-US" sz="4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（筹建成立中）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2237" b="3962"/>
          <a:stretch>
            <a:fillRect/>
          </a:stretch>
        </p:blipFill>
        <p:spPr>
          <a:xfrm>
            <a:off x="1362710" y="1750060"/>
            <a:ext cx="2874645" cy="26009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36440" y="1799590"/>
            <a:ext cx="1075055" cy="3062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sym typeface="+mn-ea"/>
              </a:rPr>
              <a:t> </a:t>
            </a:r>
            <a:endParaRPr lang="zh-CN" altLang="en-US" sz="4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sz="40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4150" y="1844675"/>
            <a:ext cx="693420" cy="31692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中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道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方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致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远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18075" y="1844040"/>
            <a:ext cx="693420" cy="31692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恩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义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永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不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忘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18310" y="4705985"/>
            <a:ext cx="242824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招贤纳才</a:t>
            </a:r>
            <a:endParaRPr lang="zh-CN" altLang="en-US" sz="4400" b="1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Oval 35"/>
          <p:cNvSpPr/>
          <p:nvPr/>
        </p:nvSpPr>
        <p:spPr>
          <a:xfrm>
            <a:off x="48895" y="3472180"/>
            <a:ext cx="1550988" cy="16002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26" name="组合 25"/>
          <p:cNvGrpSpPr/>
          <p:nvPr>
            <p:custDataLst>
              <p:tags r:id="rId1"/>
            </p:custDataLst>
          </p:nvPr>
        </p:nvGrpSpPr>
        <p:grpSpPr>
          <a:xfrm>
            <a:off x="7958455" y="2037715"/>
            <a:ext cx="3997960" cy="3366770"/>
            <a:chOff x="1430825" y="1610626"/>
            <a:chExt cx="5000624" cy="4167185"/>
          </a:xfrm>
        </p:grpSpPr>
        <p:grpSp>
          <p:nvGrpSpPr>
            <p:cNvPr id="5" name="组合 32"/>
            <p:cNvGrpSpPr/>
            <p:nvPr/>
          </p:nvGrpSpPr>
          <p:grpSpPr>
            <a:xfrm>
              <a:off x="1430825" y="1610626"/>
              <a:ext cx="5000624" cy="4167185"/>
              <a:chOff x="3311525" y="1416050"/>
              <a:chExt cx="5362576" cy="4468813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4" name="Freeform 262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7300913" y="2155825"/>
                <a:ext cx="1373188" cy="1376363"/>
              </a:xfrm>
              <a:custGeom>
                <a:avLst/>
                <a:gdLst>
                  <a:gd name="T0" fmla="*/ 124 w 700"/>
                  <a:gd name="T1" fmla="*/ 127 h 701"/>
                  <a:gd name="T2" fmla="*/ 575 w 700"/>
                  <a:gd name="T3" fmla="*/ 127 h 701"/>
                  <a:gd name="T4" fmla="*/ 575 w 700"/>
                  <a:gd name="T5" fmla="*/ 577 h 701"/>
                  <a:gd name="T6" fmla="*/ 163 w 700"/>
                  <a:gd name="T7" fmla="*/ 609 h 701"/>
                  <a:gd name="T8" fmla="*/ 49 w 700"/>
                  <a:gd name="T9" fmla="*/ 647 h 701"/>
                  <a:gd name="T10" fmla="*/ 88 w 700"/>
                  <a:gd name="T11" fmla="*/ 532 h 701"/>
                  <a:gd name="T12" fmla="*/ 124 w 700"/>
                  <a:gd name="T13" fmla="*/ 127 h 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0" h="701">
                    <a:moveTo>
                      <a:pt x="124" y="127"/>
                    </a:moveTo>
                    <a:cubicBezTo>
                      <a:pt x="249" y="0"/>
                      <a:pt x="452" y="0"/>
                      <a:pt x="575" y="127"/>
                    </a:cubicBezTo>
                    <a:cubicBezTo>
                      <a:pt x="700" y="249"/>
                      <a:pt x="700" y="452"/>
                      <a:pt x="575" y="577"/>
                    </a:cubicBezTo>
                    <a:cubicBezTo>
                      <a:pt x="463" y="690"/>
                      <a:pt x="286" y="701"/>
                      <a:pt x="163" y="609"/>
                    </a:cubicBezTo>
                    <a:cubicBezTo>
                      <a:pt x="49" y="647"/>
                      <a:pt x="49" y="647"/>
                      <a:pt x="49" y="647"/>
                    </a:cubicBezTo>
                    <a:cubicBezTo>
                      <a:pt x="88" y="532"/>
                      <a:pt x="88" y="532"/>
                      <a:pt x="88" y="532"/>
                    </a:cubicBezTo>
                    <a:cubicBezTo>
                      <a:pt x="0" y="409"/>
                      <a:pt x="12" y="237"/>
                      <a:pt x="124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520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3311525" y="2549525"/>
                <a:ext cx="1204913" cy="1206500"/>
              </a:xfrm>
              <a:custGeom>
                <a:avLst/>
                <a:gdLst>
                  <a:gd name="T0" fmla="*/ 108 w 614"/>
                  <a:gd name="T1" fmla="*/ 508 h 615"/>
                  <a:gd name="T2" fmla="*/ 108 w 614"/>
                  <a:gd name="T3" fmla="*/ 111 h 615"/>
                  <a:gd name="T4" fmla="*/ 505 w 614"/>
                  <a:gd name="T5" fmla="*/ 111 h 615"/>
                  <a:gd name="T6" fmla="*/ 534 w 614"/>
                  <a:gd name="T7" fmla="*/ 472 h 615"/>
                  <a:gd name="T8" fmla="*/ 567 w 614"/>
                  <a:gd name="T9" fmla="*/ 575 h 615"/>
                  <a:gd name="T10" fmla="*/ 466 w 614"/>
                  <a:gd name="T11" fmla="*/ 538 h 615"/>
                  <a:gd name="T12" fmla="*/ 108 w 614"/>
                  <a:gd name="T13" fmla="*/ 508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4" h="615">
                    <a:moveTo>
                      <a:pt x="108" y="508"/>
                    </a:moveTo>
                    <a:cubicBezTo>
                      <a:pt x="0" y="398"/>
                      <a:pt x="0" y="220"/>
                      <a:pt x="108" y="111"/>
                    </a:cubicBezTo>
                    <a:cubicBezTo>
                      <a:pt x="219" y="0"/>
                      <a:pt x="397" y="0"/>
                      <a:pt x="505" y="111"/>
                    </a:cubicBezTo>
                    <a:cubicBezTo>
                      <a:pt x="603" y="210"/>
                      <a:pt x="614" y="365"/>
                      <a:pt x="534" y="472"/>
                    </a:cubicBezTo>
                    <a:cubicBezTo>
                      <a:pt x="567" y="575"/>
                      <a:pt x="567" y="575"/>
                      <a:pt x="567" y="575"/>
                    </a:cubicBezTo>
                    <a:cubicBezTo>
                      <a:pt x="466" y="538"/>
                      <a:pt x="466" y="538"/>
                      <a:pt x="466" y="538"/>
                    </a:cubicBezTo>
                    <a:cubicBezTo>
                      <a:pt x="356" y="615"/>
                      <a:pt x="206" y="605"/>
                      <a:pt x="108" y="5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dirty="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778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5151438" y="1416050"/>
                <a:ext cx="1470025" cy="1711325"/>
              </a:xfrm>
              <a:custGeom>
                <a:avLst/>
                <a:gdLst>
                  <a:gd name="T0" fmla="*/ 0 w 749"/>
                  <a:gd name="T1" fmla="*/ 376 h 872"/>
                  <a:gd name="T2" fmla="*/ 374 w 749"/>
                  <a:gd name="T3" fmla="*/ 0 h 872"/>
                  <a:gd name="T4" fmla="*/ 749 w 749"/>
                  <a:gd name="T5" fmla="*/ 376 h 872"/>
                  <a:gd name="T6" fmla="*/ 433 w 749"/>
                  <a:gd name="T7" fmla="*/ 746 h 872"/>
                  <a:gd name="T8" fmla="*/ 367 w 749"/>
                  <a:gd name="T9" fmla="*/ 872 h 872"/>
                  <a:gd name="T10" fmla="*/ 305 w 749"/>
                  <a:gd name="T11" fmla="*/ 746 h 872"/>
                  <a:gd name="T12" fmla="*/ 0 w 749"/>
                  <a:gd name="T13" fmla="*/ 376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9" h="872">
                    <a:moveTo>
                      <a:pt x="0" y="376"/>
                    </a:moveTo>
                    <a:cubicBezTo>
                      <a:pt x="0" y="168"/>
                      <a:pt x="166" y="0"/>
                      <a:pt x="374" y="0"/>
                    </a:cubicBezTo>
                    <a:cubicBezTo>
                      <a:pt x="581" y="0"/>
                      <a:pt x="749" y="168"/>
                      <a:pt x="749" y="376"/>
                    </a:cubicBezTo>
                    <a:cubicBezTo>
                      <a:pt x="749" y="563"/>
                      <a:pt x="611" y="718"/>
                      <a:pt x="433" y="746"/>
                    </a:cubicBezTo>
                    <a:cubicBezTo>
                      <a:pt x="367" y="872"/>
                      <a:pt x="367" y="872"/>
                      <a:pt x="367" y="872"/>
                    </a:cubicBezTo>
                    <a:cubicBezTo>
                      <a:pt x="305" y="746"/>
                      <a:pt x="305" y="746"/>
                      <a:pt x="305" y="746"/>
                    </a:cubicBezTo>
                    <a:cubicBezTo>
                      <a:pt x="129" y="713"/>
                      <a:pt x="0" y="560"/>
                      <a:pt x="0" y="3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228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4943475" y="4535488"/>
                <a:ext cx="1714500" cy="1349375"/>
              </a:xfrm>
              <a:custGeom>
                <a:avLst/>
                <a:gdLst>
                  <a:gd name="T0" fmla="*/ 718 w 873"/>
                  <a:gd name="T1" fmla="*/ 171 h 687"/>
                  <a:gd name="T2" fmla="*/ 564 w 873"/>
                  <a:gd name="T3" fmla="*/ 30 h 687"/>
                  <a:gd name="T4" fmla="*/ 561 w 873"/>
                  <a:gd name="T5" fmla="*/ 0 h 687"/>
                  <a:gd name="T6" fmla="*/ 438 w 873"/>
                  <a:gd name="T7" fmla="*/ 48 h 687"/>
                  <a:gd name="T8" fmla="*/ 311 w 873"/>
                  <a:gd name="T9" fmla="*/ 0 h 687"/>
                  <a:gd name="T10" fmla="*/ 309 w 873"/>
                  <a:gd name="T11" fmla="*/ 30 h 687"/>
                  <a:gd name="T12" fmla="*/ 155 w 873"/>
                  <a:gd name="T13" fmla="*/ 171 h 687"/>
                  <a:gd name="T14" fmla="*/ 0 w 873"/>
                  <a:gd name="T15" fmla="*/ 404 h 687"/>
                  <a:gd name="T16" fmla="*/ 0 w 873"/>
                  <a:gd name="T17" fmla="*/ 556 h 687"/>
                  <a:gd name="T18" fmla="*/ 438 w 873"/>
                  <a:gd name="T19" fmla="*/ 677 h 687"/>
                  <a:gd name="T20" fmla="*/ 873 w 873"/>
                  <a:gd name="T21" fmla="*/ 556 h 687"/>
                  <a:gd name="T22" fmla="*/ 873 w 873"/>
                  <a:gd name="T23" fmla="*/ 404 h 687"/>
                  <a:gd name="T24" fmla="*/ 718 w 873"/>
                  <a:gd name="T25" fmla="*/ 171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73" h="687">
                    <a:moveTo>
                      <a:pt x="718" y="171"/>
                    </a:moveTo>
                    <a:cubicBezTo>
                      <a:pt x="635" y="171"/>
                      <a:pt x="564" y="108"/>
                      <a:pt x="564" y="30"/>
                    </a:cubicBezTo>
                    <a:cubicBezTo>
                      <a:pt x="564" y="20"/>
                      <a:pt x="563" y="9"/>
                      <a:pt x="561" y="0"/>
                    </a:cubicBezTo>
                    <a:cubicBezTo>
                      <a:pt x="525" y="30"/>
                      <a:pt x="480" y="48"/>
                      <a:pt x="438" y="48"/>
                    </a:cubicBezTo>
                    <a:cubicBezTo>
                      <a:pt x="391" y="48"/>
                      <a:pt x="349" y="30"/>
                      <a:pt x="311" y="0"/>
                    </a:cubicBezTo>
                    <a:cubicBezTo>
                      <a:pt x="311" y="9"/>
                      <a:pt x="309" y="20"/>
                      <a:pt x="309" y="30"/>
                    </a:cubicBezTo>
                    <a:cubicBezTo>
                      <a:pt x="309" y="108"/>
                      <a:pt x="239" y="171"/>
                      <a:pt x="155" y="171"/>
                    </a:cubicBezTo>
                    <a:cubicBezTo>
                      <a:pt x="69" y="171"/>
                      <a:pt x="0" y="275"/>
                      <a:pt x="0" y="404"/>
                    </a:cubicBezTo>
                    <a:cubicBezTo>
                      <a:pt x="0" y="556"/>
                      <a:pt x="0" y="556"/>
                      <a:pt x="0" y="556"/>
                    </a:cubicBezTo>
                    <a:cubicBezTo>
                      <a:pt x="0" y="687"/>
                      <a:pt x="309" y="677"/>
                      <a:pt x="438" y="677"/>
                    </a:cubicBezTo>
                    <a:cubicBezTo>
                      <a:pt x="564" y="677"/>
                      <a:pt x="873" y="687"/>
                      <a:pt x="873" y="556"/>
                    </a:cubicBezTo>
                    <a:cubicBezTo>
                      <a:pt x="873" y="404"/>
                      <a:pt x="873" y="404"/>
                      <a:pt x="873" y="404"/>
                    </a:cubicBezTo>
                    <a:cubicBezTo>
                      <a:pt x="873" y="275"/>
                      <a:pt x="804" y="171"/>
                      <a:pt x="718" y="1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229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5287963" y="3416300"/>
                <a:ext cx="1025525" cy="1152525"/>
              </a:xfrm>
              <a:custGeom>
                <a:avLst/>
                <a:gdLst>
                  <a:gd name="T0" fmla="*/ 495 w 523"/>
                  <a:gd name="T1" fmla="*/ 163 h 587"/>
                  <a:gd name="T2" fmla="*/ 484 w 523"/>
                  <a:gd name="T3" fmla="*/ 166 h 587"/>
                  <a:gd name="T4" fmla="*/ 475 w 523"/>
                  <a:gd name="T5" fmla="*/ 128 h 587"/>
                  <a:gd name="T6" fmla="*/ 470 w 523"/>
                  <a:gd name="T7" fmla="*/ 128 h 587"/>
                  <a:gd name="T8" fmla="*/ 228 w 523"/>
                  <a:gd name="T9" fmla="*/ 0 h 587"/>
                  <a:gd name="T10" fmla="*/ 169 w 523"/>
                  <a:gd name="T11" fmla="*/ 46 h 587"/>
                  <a:gd name="T12" fmla="*/ 50 w 523"/>
                  <a:gd name="T13" fmla="*/ 169 h 587"/>
                  <a:gd name="T14" fmla="*/ 30 w 523"/>
                  <a:gd name="T15" fmla="*/ 207 h 587"/>
                  <a:gd name="T16" fmla="*/ 29 w 523"/>
                  <a:gd name="T17" fmla="*/ 166 h 587"/>
                  <a:gd name="T18" fmla="*/ 29 w 523"/>
                  <a:gd name="T19" fmla="*/ 163 h 587"/>
                  <a:gd name="T20" fmla="*/ 0 w 523"/>
                  <a:gd name="T21" fmla="*/ 191 h 587"/>
                  <a:gd name="T22" fmla="*/ 0 w 523"/>
                  <a:gd name="T23" fmla="*/ 330 h 587"/>
                  <a:gd name="T24" fmla="*/ 30 w 523"/>
                  <a:gd name="T25" fmla="*/ 361 h 587"/>
                  <a:gd name="T26" fmla="*/ 40 w 523"/>
                  <a:gd name="T27" fmla="*/ 358 h 587"/>
                  <a:gd name="T28" fmla="*/ 263 w 523"/>
                  <a:gd name="T29" fmla="*/ 587 h 587"/>
                  <a:gd name="T30" fmla="*/ 484 w 523"/>
                  <a:gd name="T31" fmla="*/ 358 h 587"/>
                  <a:gd name="T32" fmla="*/ 495 w 523"/>
                  <a:gd name="T33" fmla="*/ 361 h 587"/>
                  <a:gd name="T34" fmla="*/ 523 w 523"/>
                  <a:gd name="T35" fmla="*/ 330 h 587"/>
                  <a:gd name="T36" fmla="*/ 523 w 523"/>
                  <a:gd name="T37" fmla="*/ 191 h 587"/>
                  <a:gd name="T38" fmla="*/ 495 w 523"/>
                  <a:gd name="T39" fmla="*/ 163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3" h="587">
                    <a:moveTo>
                      <a:pt x="495" y="163"/>
                    </a:moveTo>
                    <a:cubicBezTo>
                      <a:pt x="490" y="163"/>
                      <a:pt x="486" y="163"/>
                      <a:pt x="484" y="166"/>
                    </a:cubicBezTo>
                    <a:cubicBezTo>
                      <a:pt x="479" y="152"/>
                      <a:pt x="477" y="140"/>
                      <a:pt x="475" y="128"/>
                    </a:cubicBezTo>
                    <a:cubicBezTo>
                      <a:pt x="470" y="128"/>
                      <a:pt x="470" y="128"/>
                      <a:pt x="470" y="128"/>
                    </a:cubicBezTo>
                    <a:cubicBezTo>
                      <a:pt x="346" y="126"/>
                      <a:pt x="263" y="43"/>
                      <a:pt x="228" y="0"/>
                    </a:cubicBezTo>
                    <a:cubicBezTo>
                      <a:pt x="222" y="17"/>
                      <a:pt x="204" y="33"/>
                      <a:pt x="169" y="46"/>
                    </a:cubicBezTo>
                    <a:cubicBezTo>
                      <a:pt x="106" y="69"/>
                      <a:pt x="53" y="169"/>
                      <a:pt x="50" y="169"/>
                    </a:cubicBezTo>
                    <a:cubicBezTo>
                      <a:pt x="30" y="207"/>
                      <a:pt x="30" y="207"/>
                      <a:pt x="30" y="207"/>
                    </a:cubicBezTo>
                    <a:cubicBezTo>
                      <a:pt x="29" y="166"/>
                      <a:pt x="29" y="166"/>
                      <a:pt x="29" y="166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12" y="163"/>
                      <a:pt x="0" y="176"/>
                      <a:pt x="0" y="191"/>
                    </a:cubicBezTo>
                    <a:cubicBezTo>
                      <a:pt x="0" y="330"/>
                      <a:pt x="0" y="330"/>
                      <a:pt x="0" y="330"/>
                    </a:cubicBezTo>
                    <a:cubicBezTo>
                      <a:pt x="0" y="347"/>
                      <a:pt x="12" y="361"/>
                      <a:pt x="30" y="361"/>
                    </a:cubicBezTo>
                    <a:cubicBezTo>
                      <a:pt x="34" y="361"/>
                      <a:pt x="37" y="360"/>
                      <a:pt x="40" y="358"/>
                    </a:cubicBezTo>
                    <a:cubicBezTo>
                      <a:pt x="70" y="491"/>
                      <a:pt x="158" y="587"/>
                      <a:pt x="263" y="587"/>
                    </a:cubicBezTo>
                    <a:cubicBezTo>
                      <a:pt x="366" y="587"/>
                      <a:pt x="454" y="491"/>
                      <a:pt x="484" y="358"/>
                    </a:cubicBezTo>
                    <a:cubicBezTo>
                      <a:pt x="486" y="360"/>
                      <a:pt x="490" y="361"/>
                      <a:pt x="495" y="361"/>
                    </a:cubicBezTo>
                    <a:cubicBezTo>
                      <a:pt x="511" y="361"/>
                      <a:pt x="523" y="347"/>
                      <a:pt x="523" y="330"/>
                    </a:cubicBezTo>
                    <a:cubicBezTo>
                      <a:pt x="523" y="191"/>
                      <a:pt x="523" y="191"/>
                      <a:pt x="523" y="191"/>
                    </a:cubicBezTo>
                    <a:cubicBezTo>
                      <a:pt x="523" y="176"/>
                      <a:pt x="511" y="163"/>
                      <a:pt x="495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23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5345113" y="3267075"/>
                <a:ext cx="882650" cy="447675"/>
              </a:xfrm>
              <a:custGeom>
                <a:avLst/>
                <a:gdLst>
                  <a:gd name="T0" fmla="*/ 450 w 450"/>
                  <a:gd name="T1" fmla="*/ 179 h 228"/>
                  <a:gd name="T2" fmla="*/ 450 w 450"/>
                  <a:gd name="T3" fmla="*/ 179 h 228"/>
                  <a:gd name="T4" fmla="*/ 400 w 450"/>
                  <a:gd name="T5" fmla="*/ 59 h 228"/>
                  <a:gd name="T6" fmla="*/ 242 w 450"/>
                  <a:gd name="T7" fmla="*/ 0 h 228"/>
                  <a:gd name="T8" fmla="*/ 213 w 450"/>
                  <a:gd name="T9" fmla="*/ 1 h 228"/>
                  <a:gd name="T10" fmla="*/ 56 w 450"/>
                  <a:gd name="T11" fmla="*/ 70 h 228"/>
                  <a:gd name="T12" fmla="*/ 0 w 450"/>
                  <a:gd name="T13" fmla="*/ 226 h 228"/>
                  <a:gd name="T14" fmla="*/ 4 w 450"/>
                  <a:gd name="T15" fmla="*/ 228 h 228"/>
                  <a:gd name="T16" fmla="*/ 24 w 450"/>
                  <a:gd name="T17" fmla="*/ 202 h 228"/>
                  <a:gd name="T18" fmla="*/ 25 w 450"/>
                  <a:gd name="T19" fmla="*/ 194 h 228"/>
                  <a:gd name="T20" fmla="*/ 24 w 450"/>
                  <a:gd name="T21" fmla="*/ 199 h 228"/>
                  <a:gd name="T22" fmla="*/ 131 w 450"/>
                  <a:gd name="T23" fmla="*/ 100 h 228"/>
                  <a:gd name="T24" fmla="*/ 195 w 450"/>
                  <a:gd name="T25" fmla="*/ 46 h 228"/>
                  <a:gd name="T26" fmla="*/ 429 w 450"/>
                  <a:gd name="T27" fmla="*/ 179 h 228"/>
                  <a:gd name="T28" fmla="*/ 437 w 450"/>
                  <a:gd name="T29" fmla="*/ 179 h 228"/>
                  <a:gd name="T30" fmla="*/ 450 w 450"/>
                  <a:gd name="T31" fmla="*/ 17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0" h="228">
                    <a:moveTo>
                      <a:pt x="450" y="179"/>
                    </a:moveTo>
                    <a:cubicBezTo>
                      <a:pt x="450" y="179"/>
                      <a:pt x="450" y="179"/>
                      <a:pt x="450" y="179"/>
                    </a:cubicBezTo>
                    <a:cubicBezTo>
                      <a:pt x="450" y="156"/>
                      <a:pt x="442" y="103"/>
                      <a:pt x="400" y="59"/>
                    </a:cubicBezTo>
                    <a:cubicBezTo>
                      <a:pt x="365" y="22"/>
                      <a:pt x="310" y="0"/>
                      <a:pt x="242" y="0"/>
                    </a:cubicBezTo>
                    <a:cubicBezTo>
                      <a:pt x="231" y="0"/>
                      <a:pt x="222" y="0"/>
                      <a:pt x="213" y="1"/>
                    </a:cubicBezTo>
                    <a:cubicBezTo>
                      <a:pt x="210" y="1"/>
                      <a:pt x="118" y="5"/>
                      <a:pt x="56" y="70"/>
                    </a:cubicBezTo>
                    <a:cubicBezTo>
                      <a:pt x="19" y="108"/>
                      <a:pt x="0" y="162"/>
                      <a:pt x="0" y="226"/>
                    </a:cubicBezTo>
                    <a:cubicBezTo>
                      <a:pt x="1" y="226"/>
                      <a:pt x="4" y="228"/>
                      <a:pt x="4" y="228"/>
                    </a:cubicBezTo>
                    <a:cubicBezTo>
                      <a:pt x="24" y="202"/>
                      <a:pt x="24" y="202"/>
                      <a:pt x="24" y="202"/>
                    </a:cubicBezTo>
                    <a:cubicBezTo>
                      <a:pt x="24" y="199"/>
                      <a:pt x="24" y="194"/>
                      <a:pt x="25" y="194"/>
                    </a:cubicBezTo>
                    <a:cubicBezTo>
                      <a:pt x="24" y="194"/>
                      <a:pt x="24" y="195"/>
                      <a:pt x="24" y="199"/>
                    </a:cubicBezTo>
                    <a:cubicBezTo>
                      <a:pt x="48" y="162"/>
                      <a:pt x="87" y="114"/>
                      <a:pt x="131" y="100"/>
                    </a:cubicBezTo>
                    <a:cubicBezTo>
                      <a:pt x="187" y="81"/>
                      <a:pt x="195" y="48"/>
                      <a:pt x="195" y="46"/>
                    </a:cubicBezTo>
                    <a:cubicBezTo>
                      <a:pt x="197" y="49"/>
                      <a:pt x="287" y="168"/>
                      <a:pt x="429" y="179"/>
                    </a:cubicBezTo>
                    <a:cubicBezTo>
                      <a:pt x="437" y="179"/>
                      <a:pt x="437" y="179"/>
                      <a:pt x="437" y="179"/>
                    </a:cubicBezTo>
                    <a:cubicBezTo>
                      <a:pt x="441" y="179"/>
                      <a:pt x="446" y="179"/>
                      <a:pt x="450" y="1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231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6303963" y="4408488"/>
                <a:ext cx="1327150" cy="1120775"/>
              </a:xfrm>
              <a:custGeom>
                <a:avLst/>
                <a:gdLst>
                  <a:gd name="T0" fmla="*/ 547 w 676"/>
                  <a:gd name="T1" fmla="*/ 142 h 571"/>
                  <a:gd name="T2" fmla="*/ 420 w 676"/>
                  <a:gd name="T3" fmla="*/ 25 h 571"/>
                  <a:gd name="T4" fmla="*/ 417 w 676"/>
                  <a:gd name="T5" fmla="*/ 0 h 571"/>
                  <a:gd name="T6" fmla="*/ 312 w 676"/>
                  <a:gd name="T7" fmla="*/ 37 h 571"/>
                  <a:gd name="T8" fmla="*/ 208 w 676"/>
                  <a:gd name="T9" fmla="*/ 0 h 571"/>
                  <a:gd name="T10" fmla="*/ 207 w 676"/>
                  <a:gd name="T11" fmla="*/ 25 h 571"/>
                  <a:gd name="T12" fmla="*/ 78 w 676"/>
                  <a:gd name="T13" fmla="*/ 142 h 571"/>
                  <a:gd name="T14" fmla="*/ 0 w 676"/>
                  <a:gd name="T15" fmla="*/ 179 h 571"/>
                  <a:gd name="T16" fmla="*/ 25 w 676"/>
                  <a:gd name="T17" fmla="*/ 182 h 571"/>
                  <a:gd name="T18" fmla="*/ 177 w 676"/>
                  <a:gd name="T19" fmla="*/ 272 h 571"/>
                  <a:gd name="T20" fmla="*/ 234 w 676"/>
                  <a:gd name="T21" fmla="*/ 469 h 571"/>
                  <a:gd name="T22" fmla="*/ 234 w 676"/>
                  <a:gd name="T23" fmla="*/ 565 h 571"/>
                  <a:gd name="T24" fmla="*/ 312 w 676"/>
                  <a:gd name="T25" fmla="*/ 565 h 571"/>
                  <a:gd name="T26" fmla="*/ 676 w 676"/>
                  <a:gd name="T27" fmla="*/ 466 h 571"/>
                  <a:gd name="T28" fmla="*/ 676 w 676"/>
                  <a:gd name="T29" fmla="*/ 336 h 571"/>
                  <a:gd name="T30" fmla="*/ 547 w 676"/>
                  <a:gd name="T31" fmla="*/ 142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76" h="571">
                    <a:moveTo>
                      <a:pt x="547" y="142"/>
                    </a:moveTo>
                    <a:cubicBezTo>
                      <a:pt x="477" y="142"/>
                      <a:pt x="420" y="91"/>
                      <a:pt x="420" y="25"/>
                    </a:cubicBezTo>
                    <a:cubicBezTo>
                      <a:pt x="420" y="16"/>
                      <a:pt x="418" y="8"/>
                      <a:pt x="417" y="0"/>
                    </a:cubicBezTo>
                    <a:cubicBezTo>
                      <a:pt x="385" y="25"/>
                      <a:pt x="349" y="37"/>
                      <a:pt x="312" y="37"/>
                    </a:cubicBezTo>
                    <a:cubicBezTo>
                      <a:pt x="275" y="37"/>
                      <a:pt x="240" y="25"/>
                      <a:pt x="208" y="0"/>
                    </a:cubicBezTo>
                    <a:cubicBezTo>
                      <a:pt x="207" y="8"/>
                      <a:pt x="207" y="16"/>
                      <a:pt x="207" y="25"/>
                    </a:cubicBezTo>
                    <a:cubicBezTo>
                      <a:pt x="207" y="91"/>
                      <a:pt x="148" y="142"/>
                      <a:pt x="78" y="142"/>
                    </a:cubicBezTo>
                    <a:cubicBezTo>
                      <a:pt x="50" y="142"/>
                      <a:pt x="23" y="157"/>
                      <a:pt x="0" y="179"/>
                    </a:cubicBezTo>
                    <a:cubicBezTo>
                      <a:pt x="10" y="180"/>
                      <a:pt x="17" y="182"/>
                      <a:pt x="25" y="182"/>
                    </a:cubicBezTo>
                    <a:cubicBezTo>
                      <a:pt x="82" y="182"/>
                      <a:pt x="138" y="213"/>
                      <a:pt x="177" y="272"/>
                    </a:cubicBezTo>
                    <a:cubicBezTo>
                      <a:pt x="213" y="324"/>
                      <a:pt x="234" y="394"/>
                      <a:pt x="234" y="469"/>
                    </a:cubicBezTo>
                    <a:cubicBezTo>
                      <a:pt x="234" y="565"/>
                      <a:pt x="234" y="565"/>
                      <a:pt x="234" y="565"/>
                    </a:cubicBezTo>
                    <a:cubicBezTo>
                      <a:pt x="264" y="565"/>
                      <a:pt x="292" y="565"/>
                      <a:pt x="312" y="565"/>
                    </a:cubicBezTo>
                    <a:cubicBezTo>
                      <a:pt x="420" y="565"/>
                      <a:pt x="676" y="571"/>
                      <a:pt x="676" y="466"/>
                    </a:cubicBezTo>
                    <a:cubicBezTo>
                      <a:pt x="676" y="336"/>
                      <a:pt x="676" y="336"/>
                      <a:pt x="676" y="336"/>
                    </a:cubicBezTo>
                    <a:cubicBezTo>
                      <a:pt x="676" y="230"/>
                      <a:pt x="617" y="142"/>
                      <a:pt x="547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23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6488113" y="3473450"/>
                <a:ext cx="855663" cy="965200"/>
              </a:xfrm>
              <a:custGeom>
                <a:avLst/>
                <a:gdLst>
                  <a:gd name="T0" fmla="*/ 25 w 436"/>
                  <a:gd name="T1" fmla="*/ 301 h 492"/>
                  <a:gd name="T2" fmla="*/ 34 w 436"/>
                  <a:gd name="T3" fmla="*/ 299 h 492"/>
                  <a:gd name="T4" fmla="*/ 218 w 436"/>
                  <a:gd name="T5" fmla="*/ 492 h 492"/>
                  <a:gd name="T6" fmla="*/ 404 w 436"/>
                  <a:gd name="T7" fmla="*/ 299 h 492"/>
                  <a:gd name="T8" fmla="*/ 414 w 436"/>
                  <a:gd name="T9" fmla="*/ 301 h 492"/>
                  <a:gd name="T10" fmla="*/ 436 w 436"/>
                  <a:gd name="T11" fmla="*/ 277 h 492"/>
                  <a:gd name="T12" fmla="*/ 436 w 436"/>
                  <a:gd name="T13" fmla="*/ 160 h 492"/>
                  <a:gd name="T14" fmla="*/ 414 w 436"/>
                  <a:gd name="T15" fmla="*/ 137 h 492"/>
                  <a:gd name="T16" fmla="*/ 404 w 436"/>
                  <a:gd name="T17" fmla="*/ 138 h 492"/>
                  <a:gd name="T18" fmla="*/ 397 w 436"/>
                  <a:gd name="T19" fmla="*/ 107 h 492"/>
                  <a:gd name="T20" fmla="*/ 393 w 436"/>
                  <a:gd name="T21" fmla="*/ 107 h 492"/>
                  <a:gd name="T22" fmla="*/ 190 w 436"/>
                  <a:gd name="T23" fmla="*/ 0 h 492"/>
                  <a:gd name="T24" fmla="*/ 140 w 436"/>
                  <a:gd name="T25" fmla="*/ 40 h 492"/>
                  <a:gd name="T26" fmla="*/ 42 w 436"/>
                  <a:gd name="T27" fmla="*/ 140 h 492"/>
                  <a:gd name="T28" fmla="*/ 25 w 436"/>
                  <a:gd name="T29" fmla="*/ 173 h 492"/>
                  <a:gd name="T30" fmla="*/ 24 w 436"/>
                  <a:gd name="T31" fmla="*/ 138 h 492"/>
                  <a:gd name="T32" fmla="*/ 24 w 436"/>
                  <a:gd name="T33" fmla="*/ 137 h 492"/>
                  <a:gd name="T34" fmla="*/ 0 w 436"/>
                  <a:gd name="T35" fmla="*/ 160 h 492"/>
                  <a:gd name="T36" fmla="*/ 0 w 436"/>
                  <a:gd name="T37" fmla="*/ 277 h 492"/>
                  <a:gd name="T38" fmla="*/ 25 w 436"/>
                  <a:gd name="T39" fmla="*/ 301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36" h="492">
                    <a:moveTo>
                      <a:pt x="25" y="301"/>
                    </a:moveTo>
                    <a:cubicBezTo>
                      <a:pt x="27" y="301"/>
                      <a:pt x="32" y="300"/>
                      <a:pt x="34" y="299"/>
                    </a:cubicBezTo>
                    <a:cubicBezTo>
                      <a:pt x="57" y="411"/>
                      <a:pt x="132" y="492"/>
                      <a:pt x="218" y="492"/>
                    </a:cubicBezTo>
                    <a:cubicBezTo>
                      <a:pt x="307" y="492"/>
                      <a:pt x="378" y="411"/>
                      <a:pt x="404" y="299"/>
                    </a:cubicBezTo>
                    <a:cubicBezTo>
                      <a:pt x="405" y="300"/>
                      <a:pt x="409" y="301"/>
                      <a:pt x="414" y="301"/>
                    </a:cubicBezTo>
                    <a:cubicBezTo>
                      <a:pt x="426" y="301"/>
                      <a:pt x="436" y="290"/>
                      <a:pt x="436" y="277"/>
                    </a:cubicBezTo>
                    <a:cubicBezTo>
                      <a:pt x="436" y="160"/>
                      <a:pt x="436" y="160"/>
                      <a:pt x="436" y="160"/>
                    </a:cubicBezTo>
                    <a:cubicBezTo>
                      <a:pt x="436" y="147"/>
                      <a:pt x="426" y="137"/>
                      <a:pt x="414" y="137"/>
                    </a:cubicBezTo>
                    <a:cubicBezTo>
                      <a:pt x="409" y="137"/>
                      <a:pt x="405" y="137"/>
                      <a:pt x="404" y="138"/>
                    </a:cubicBezTo>
                    <a:cubicBezTo>
                      <a:pt x="400" y="127"/>
                      <a:pt x="399" y="116"/>
                      <a:pt x="397" y="107"/>
                    </a:cubicBezTo>
                    <a:cubicBezTo>
                      <a:pt x="393" y="107"/>
                      <a:pt x="393" y="107"/>
                      <a:pt x="393" y="107"/>
                    </a:cubicBezTo>
                    <a:cubicBezTo>
                      <a:pt x="288" y="106"/>
                      <a:pt x="218" y="35"/>
                      <a:pt x="190" y="0"/>
                    </a:cubicBezTo>
                    <a:cubicBezTo>
                      <a:pt x="183" y="14"/>
                      <a:pt x="170" y="27"/>
                      <a:pt x="140" y="40"/>
                    </a:cubicBezTo>
                    <a:cubicBezTo>
                      <a:pt x="89" y="57"/>
                      <a:pt x="42" y="140"/>
                      <a:pt x="42" y="140"/>
                    </a:cubicBezTo>
                    <a:cubicBezTo>
                      <a:pt x="25" y="173"/>
                      <a:pt x="25" y="173"/>
                      <a:pt x="25" y="173"/>
                    </a:cubicBezTo>
                    <a:cubicBezTo>
                      <a:pt x="24" y="138"/>
                      <a:pt x="24" y="138"/>
                      <a:pt x="24" y="138"/>
                    </a:cubicBezTo>
                    <a:cubicBezTo>
                      <a:pt x="24" y="137"/>
                      <a:pt x="24" y="137"/>
                      <a:pt x="24" y="137"/>
                    </a:cubicBezTo>
                    <a:cubicBezTo>
                      <a:pt x="10" y="137"/>
                      <a:pt x="0" y="147"/>
                      <a:pt x="0" y="160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0" y="290"/>
                      <a:pt x="11" y="301"/>
                      <a:pt x="25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1233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6535738" y="3349625"/>
                <a:ext cx="738188" cy="377825"/>
              </a:xfrm>
              <a:custGeom>
                <a:avLst/>
                <a:gdLst>
                  <a:gd name="T0" fmla="*/ 18 w 376"/>
                  <a:gd name="T1" fmla="*/ 168 h 192"/>
                  <a:gd name="T2" fmla="*/ 20 w 376"/>
                  <a:gd name="T3" fmla="*/ 162 h 192"/>
                  <a:gd name="T4" fmla="*/ 20 w 376"/>
                  <a:gd name="T5" fmla="*/ 163 h 192"/>
                  <a:gd name="T6" fmla="*/ 109 w 376"/>
                  <a:gd name="T7" fmla="*/ 84 h 192"/>
                  <a:gd name="T8" fmla="*/ 164 w 376"/>
                  <a:gd name="T9" fmla="*/ 40 h 192"/>
                  <a:gd name="T10" fmla="*/ 359 w 376"/>
                  <a:gd name="T11" fmla="*/ 150 h 192"/>
                  <a:gd name="T12" fmla="*/ 364 w 376"/>
                  <a:gd name="T13" fmla="*/ 150 h 192"/>
                  <a:gd name="T14" fmla="*/ 364 w 376"/>
                  <a:gd name="T15" fmla="*/ 152 h 192"/>
                  <a:gd name="T16" fmla="*/ 376 w 376"/>
                  <a:gd name="T17" fmla="*/ 152 h 192"/>
                  <a:gd name="T18" fmla="*/ 376 w 376"/>
                  <a:gd name="T19" fmla="*/ 150 h 192"/>
                  <a:gd name="T20" fmla="*/ 335 w 376"/>
                  <a:gd name="T21" fmla="*/ 49 h 192"/>
                  <a:gd name="T22" fmla="*/ 202 w 376"/>
                  <a:gd name="T23" fmla="*/ 0 h 192"/>
                  <a:gd name="T24" fmla="*/ 179 w 376"/>
                  <a:gd name="T25" fmla="*/ 0 h 192"/>
                  <a:gd name="T26" fmla="*/ 47 w 376"/>
                  <a:gd name="T27" fmla="*/ 58 h 192"/>
                  <a:gd name="T28" fmla="*/ 0 w 376"/>
                  <a:gd name="T29" fmla="*/ 189 h 192"/>
                  <a:gd name="T30" fmla="*/ 3 w 376"/>
                  <a:gd name="T31" fmla="*/ 192 h 192"/>
                  <a:gd name="T32" fmla="*/ 18 w 376"/>
                  <a:gd name="T33" fmla="*/ 16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6" h="192">
                    <a:moveTo>
                      <a:pt x="18" y="168"/>
                    </a:moveTo>
                    <a:cubicBezTo>
                      <a:pt x="20" y="163"/>
                      <a:pt x="20" y="163"/>
                      <a:pt x="20" y="162"/>
                    </a:cubicBezTo>
                    <a:cubicBezTo>
                      <a:pt x="20" y="163"/>
                      <a:pt x="20" y="163"/>
                      <a:pt x="20" y="163"/>
                    </a:cubicBezTo>
                    <a:cubicBezTo>
                      <a:pt x="39" y="136"/>
                      <a:pt x="74" y="96"/>
                      <a:pt x="109" y="84"/>
                    </a:cubicBezTo>
                    <a:cubicBezTo>
                      <a:pt x="156" y="67"/>
                      <a:pt x="164" y="40"/>
                      <a:pt x="164" y="40"/>
                    </a:cubicBezTo>
                    <a:cubicBezTo>
                      <a:pt x="164" y="40"/>
                      <a:pt x="241" y="141"/>
                      <a:pt x="359" y="150"/>
                    </a:cubicBezTo>
                    <a:cubicBezTo>
                      <a:pt x="364" y="150"/>
                      <a:pt x="364" y="150"/>
                      <a:pt x="364" y="150"/>
                    </a:cubicBezTo>
                    <a:cubicBezTo>
                      <a:pt x="364" y="152"/>
                      <a:pt x="364" y="152"/>
                      <a:pt x="364" y="152"/>
                    </a:cubicBezTo>
                    <a:cubicBezTo>
                      <a:pt x="370" y="152"/>
                      <a:pt x="373" y="152"/>
                      <a:pt x="376" y="152"/>
                    </a:cubicBezTo>
                    <a:cubicBezTo>
                      <a:pt x="376" y="152"/>
                      <a:pt x="376" y="152"/>
                      <a:pt x="376" y="150"/>
                    </a:cubicBezTo>
                    <a:cubicBezTo>
                      <a:pt x="376" y="130"/>
                      <a:pt x="370" y="84"/>
                      <a:pt x="335" y="49"/>
                    </a:cubicBezTo>
                    <a:cubicBezTo>
                      <a:pt x="304" y="16"/>
                      <a:pt x="260" y="0"/>
                      <a:pt x="202" y="0"/>
                    </a:cubicBezTo>
                    <a:cubicBezTo>
                      <a:pt x="194" y="0"/>
                      <a:pt x="187" y="0"/>
                      <a:pt x="179" y="0"/>
                    </a:cubicBezTo>
                    <a:cubicBezTo>
                      <a:pt x="175" y="0"/>
                      <a:pt x="99" y="1"/>
                      <a:pt x="47" y="58"/>
                    </a:cubicBezTo>
                    <a:cubicBezTo>
                      <a:pt x="14" y="88"/>
                      <a:pt x="0" y="134"/>
                      <a:pt x="0" y="189"/>
                    </a:cubicBezTo>
                    <a:cubicBezTo>
                      <a:pt x="1" y="189"/>
                      <a:pt x="2" y="190"/>
                      <a:pt x="3" y="192"/>
                    </a:cubicBezTo>
                    <a:lnTo>
                      <a:pt x="18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123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202113" y="4475163"/>
                <a:ext cx="1087438" cy="925513"/>
              </a:xfrm>
              <a:custGeom>
                <a:avLst/>
                <a:gdLst>
                  <a:gd name="T0" fmla="*/ 381 w 554"/>
                  <a:gd name="T1" fmla="*/ 238 h 472"/>
                  <a:gd name="T2" fmla="*/ 533 w 554"/>
                  <a:gd name="T3" fmla="*/ 148 h 472"/>
                  <a:gd name="T4" fmla="*/ 554 w 554"/>
                  <a:gd name="T5" fmla="*/ 145 h 472"/>
                  <a:gd name="T6" fmla="*/ 494 w 554"/>
                  <a:gd name="T7" fmla="*/ 119 h 472"/>
                  <a:gd name="T8" fmla="*/ 388 w 554"/>
                  <a:gd name="T9" fmla="*/ 22 h 472"/>
                  <a:gd name="T10" fmla="*/ 384 w 554"/>
                  <a:gd name="T11" fmla="*/ 0 h 472"/>
                  <a:gd name="T12" fmla="*/ 301 w 554"/>
                  <a:gd name="T13" fmla="*/ 32 h 472"/>
                  <a:gd name="T14" fmla="*/ 213 w 554"/>
                  <a:gd name="T15" fmla="*/ 0 h 472"/>
                  <a:gd name="T16" fmla="*/ 211 w 554"/>
                  <a:gd name="T17" fmla="*/ 22 h 472"/>
                  <a:gd name="T18" fmla="*/ 106 w 554"/>
                  <a:gd name="T19" fmla="*/ 119 h 472"/>
                  <a:gd name="T20" fmla="*/ 0 w 554"/>
                  <a:gd name="T21" fmla="*/ 277 h 472"/>
                  <a:gd name="T22" fmla="*/ 0 w 554"/>
                  <a:gd name="T23" fmla="*/ 384 h 472"/>
                  <a:gd name="T24" fmla="*/ 301 w 554"/>
                  <a:gd name="T25" fmla="*/ 468 h 472"/>
                  <a:gd name="T26" fmla="*/ 324 w 554"/>
                  <a:gd name="T27" fmla="*/ 468 h 472"/>
                  <a:gd name="T28" fmla="*/ 324 w 554"/>
                  <a:gd name="T29" fmla="*/ 435 h 472"/>
                  <a:gd name="T30" fmla="*/ 381 w 554"/>
                  <a:gd name="T31" fmla="*/ 238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54" h="472">
                    <a:moveTo>
                      <a:pt x="381" y="238"/>
                    </a:moveTo>
                    <a:cubicBezTo>
                      <a:pt x="421" y="179"/>
                      <a:pt x="474" y="148"/>
                      <a:pt x="533" y="148"/>
                    </a:cubicBezTo>
                    <a:cubicBezTo>
                      <a:pt x="540" y="148"/>
                      <a:pt x="546" y="148"/>
                      <a:pt x="554" y="145"/>
                    </a:cubicBezTo>
                    <a:cubicBezTo>
                      <a:pt x="538" y="128"/>
                      <a:pt x="517" y="119"/>
                      <a:pt x="494" y="119"/>
                    </a:cubicBezTo>
                    <a:cubicBezTo>
                      <a:pt x="436" y="119"/>
                      <a:pt x="388" y="73"/>
                      <a:pt x="388" y="22"/>
                    </a:cubicBezTo>
                    <a:cubicBezTo>
                      <a:pt x="388" y="15"/>
                      <a:pt x="388" y="7"/>
                      <a:pt x="384" y="0"/>
                    </a:cubicBezTo>
                    <a:cubicBezTo>
                      <a:pt x="359" y="20"/>
                      <a:pt x="332" y="32"/>
                      <a:pt x="301" y="32"/>
                    </a:cubicBezTo>
                    <a:cubicBezTo>
                      <a:pt x="269" y="32"/>
                      <a:pt x="241" y="20"/>
                      <a:pt x="213" y="0"/>
                    </a:cubicBezTo>
                    <a:cubicBezTo>
                      <a:pt x="212" y="7"/>
                      <a:pt x="211" y="15"/>
                      <a:pt x="211" y="22"/>
                    </a:cubicBezTo>
                    <a:cubicBezTo>
                      <a:pt x="211" y="73"/>
                      <a:pt x="164" y="119"/>
                      <a:pt x="106" y="119"/>
                    </a:cubicBezTo>
                    <a:cubicBezTo>
                      <a:pt x="47" y="119"/>
                      <a:pt x="0" y="189"/>
                      <a:pt x="0" y="27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72"/>
                      <a:pt x="211" y="468"/>
                      <a:pt x="301" y="468"/>
                    </a:cubicBezTo>
                    <a:cubicBezTo>
                      <a:pt x="308" y="468"/>
                      <a:pt x="315" y="468"/>
                      <a:pt x="324" y="468"/>
                    </a:cubicBezTo>
                    <a:cubicBezTo>
                      <a:pt x="324" y="435"/>
                      <a:pt x="324" y="435"/>
                      <a:pt x="324" y="435"/>
                    </a:cubicBezTo>
                    <a:cubicBezTo>
                      <a:pt x="324" y="360"/>
                      <a:pt x="345" y="290"/>
                      <a:pt x="381" y="2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123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437063" y="3706813"/>
                <a:ext cx="709613" cy="795338"/>
              </a:xfrm>
              <a:custGeom>
                <a:avLst/>
                <a:gdLst>
                  <a:gd name="T0" fmla="*/ 19 w 361"/>
                  <a:gd name="T1" fmla="*/ 245 h 405"/>
                  <a:gd name="T2" fmla="*/ 26 w 361"/>
                  <a:gd name="T3" fmla="*/ 245 h 405"/>
                  <a:gd name="T4" fmla="*/ 181 w 361"/>
                  <a:gd name="T5" fmla="*/ 405 h 405"/>
                  <a:gd name="T6" fmla="*/ 333 w 361"/>
                  <a:gd name="T7" fmla="*/ 245 h 405"/>
                  <a:gd name="T8" fmla="*/ 341 w 361"/>
                  <a:gd name="T9" fmla="*/ 245 h 405"/>
                  <a:gd name="T10" fmla="*/ 361 w 361"/>
                  <a:gd name="T11" fmla="*/ 228 h 405"/>
                  <a:gd name="T12" fmla="*/ 361 w 361"/>
                  <a:gd name="T13" fmla="*/ 130 h 405"/>
                  <a:gd name="T14" fmla="*/ 341 w 361"/>
                  <a:gd name="T15" fmla="*/ 110 h 405"/>
                  <a:gd name="T16" fmla="*/ 333 w 361"/>
                  <a:gd name="T17" fmla="*/ 111 h 405"/>
                  <a:gd name="T18" fmla="*/ 326 w 361"/>
                  <a:gd name="T19" fmla="*/ 87 h 405"/>
                  <a:gd name="T20" fmla="*/ 321 w 361"/>
                  <a:gd name="T21" fmla="*/ 87 h 405"/>
                  <a:gd name="T22" fmla="*/ 158 w 361"/>
                  <a:gd name="T23" fmla="*/ 0 h 405"/>
                  <a:gd name="T24" fmla="*/ 114 w 361"/>
                  <a:gd name="T25" fmla="*/ 30 h 405"/>
                  <a:gd name="T26" fmla="*/ 34 w 361"/>
                  <a:gd name="T27" fmla="*/ 115 h 405"/>
                  <a:gd name="T28" fmla="*/ 20 w 361"/>
                  <a:gd name="T29" fmla="*/ 142 h 405"/>
                  <a:gd name="T30" fmla="*/ 19 w 361"/>
                  <a:gd name="T31" fmla="*/ 114 h 405"/>
                  <a:gd name="T32" fmla="*/ 19 w 361"/>
                  <a:gd name="T33" fmla="*/ 110 h 405"/>
                  <a:gd name="T34" fmla="*/ 0 w 361"/>
                  <a:gd name="T35" fmla="*/ 130 h 405"/>
                  <a:gd name="T36" fmla="*/ 0 w 361"/>
                  <a:gd name="T37" fmla="*/ 228 h 405"/>
                  <a:gd name="T38" fmla="*/ 19 w 361"/>
                  <a:gd name="T39" fmla="*/ 245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1" h="405">
                    <a:moveTo>
                      <a:pt x="19" y="245"/>
                    </a:moveTo>
                    <a:cubicBezTo>
                      <a:pt x="21" y="245"/>
                      <a:pt x="25" y="245"/>
                      <a:pt x="26" y="245"/>
                    </a:cubicBezTo>
                    <a:cubicBezTo>
                      <a:pt x="46" y="335"/>
                      <a:pt x="108" y="405"/>
                      <a:pt x="181" y="405"/>
                    </a:cubicBezTo>
                    <a:cubicBezTo>
                      <a:pt x="252" y="405"/>
                      <a:pt x="313" y="335"/>
                      <a:pt x="333" y="245"/>
                    </a:cubicBezTo>
                    <a:cubicBezTo>
                      <a:pt x="335" y="245"/>
                      <a:pt x="337" y="245"/>
                      <a:pt x="341" y="245"/>
                    </a:cubicBezTo>
                    <a:cubicBezTo>
                      <a:pt x="352" y="245"/>
                      <a:pt x="361" y="238"/>
                      <a:pt x="361" y="228"/>
                    </a:cubicBezTo>
                    <a:cubicBezTo>
                      <a:pt x="361" y="130"/>
                      <a:pt x="361" y="130"/>
                      <a:pt x="361" y="130"/>
                    </a:cubicBezTo>
                    <a:cubicBezTo>
                      <a:pt x="361" y="119"/>
                      <a:pt x="352" y="110"/>
                      <a:pt x="341" y="110"/>
                    </a:cubicBezTo>
                    <a:cubicBezTo>
                      <a:pt x="337" y="110"/>
                      <a:pt x="335" y="110"/>
                      <a:pt x="333" y="111"/>
                    </a:cubicBezTo>
                    <a:cubicBezTo>
                      <a:pt x="331" y="101"/>
                      <a:pt x="327" y="94"/>
                      <a:pt x="326" y="87"/>
                    </a:cubicBezTo>
                    <a:cubicBezTo>
                      <a:pt x="321" y="87"/>
                      <a:pt x="321" y="87"/>
                      <a:pt x="321" y="87"/>
                    </a:cubicBezTo>
                    <a:cubicBezTo>
                      <a:pt x="238" y="83"/>
                      <a:pt x="180" y="27"/>
                      <a:pt x="158" y="0"/>
                    </a:cubicBezTo>
                    <a:cubicBezTo>
                      <a:pt x="150" y="10"/>
                      <a:pt x="139" y="21"/>
                      <a:pt x="114" y="30"/>
                    </a:cubicBezTo>
                    <a:cubicBezTo>
                      <a:pt x="72" y="46"/>
                      <a:pt x="34" y="115"/>
                      <a:pt x="34" y="115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9" y="110"/>
                      <a:pt x="0" y="119"/>
                      <a:pt x="0" y="130"/>
                    </a:cubicBezTo>
                    <a:cubicBezTo>
                      <a:pt x="0" y="228"/>
                      <a:pt x="0" y="228"/>
                      <a:pt x="0" y="228"/>
                    </a:cubicBezTo>
                    <a:cubicBezTo>
                      <a:pt x="0" y="238"/>
                      <a:pt x="9" y="245"/>
                      <a:pt x="19" y="2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236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4475163" y="3597275"/>
                <a:ext cx="614363" cy="315913"/>
              </a:xfrm>
              <a:custGeom>
                <a:avLst/>
                <a:gdLst>
                  <a:gd name="T0" fmla="*/ 15 w 313"/>
                  <a:gd name="T1" fmla="*/ 139 h 161"/>
                  <a:gd name="T2" fmla="*/ 19 w 313"/>
                  <a:gd name="T3" fmla="*/ 134 h 161"/>
                  <a:gd name="T4" fmla="*/ 16 w 313"/>
                  <a:gd name="T5" fmla="*/ 139 h 161"/>
                  <a:gd name="T6" fmla="*/ 90 w 313"/>
                  <a:gd name="T7" fmla="*/ 71 h 161"/>
                  <a:gd name="T8" fmla="*/ 136 w 313"/>
                  <a:gd name="T9" fmla="*/ 34 h 161"/>
                  <a:gd name="T10" fmla="*/ 296 w 313"/>
                  <a:gd name="T11" fmla="*/ 125 h 161"/>
                  <a:gd name="T12" fmla="*/ 301 w 313"/>
                  <a:gd name="T13" fmla="*/ 125 h 161"/>
                  <a:gd name="T14" fmla="*/ 301 w 313"/>
                  <a:gd name="T15" fmla="*/ 126 h 161"/>
                  <a:gd name="T16" fmla="*/ 313 w 313"/>
                  <a:gd name="T17" fmla="*/ 126 h 161"/>
                  <a:gd name="T18" fmla="*/ 313 w 313"/>
                  <a:gd name="T19" fmla="*/ 125 h 161"/>
                  <a:gd name="T20" fmla="*/ 277 w 313"/>
                  <a:gd name="T21" fmla="*/ 43 h 161"/>
                  <a:gd name="T22" fmla="*/ 167 w 313"/>
                  <a:gd name="T23" fmla="*/ 0 h 161"/>
                  <a:gd name="T24" fmla="*/ 147 w 313"/>
                  <a:gd name="T25" fmla="*/ 3 h 161"/>
                  <a:gd name="T26" fmla="*/ 40 w 313"/>
                  <a:gd name="T27" fmla="*/ 50 h 161"/>
                  <a:gd name="T28" fmla="*/ 0 w 313"/>
                  <a:gd name="T29" fmla="*/ 157 h 161"/>
                  <a:gd name="T30" fmla="*/ 4 w 313"/>
                  <a:gd name="T31" fmla="*/ 161 h 161"/>
                  <a:gd name="T32" fmla="*/ 15 w 313"/>
                  <a:gd name="T33" fmla="*/ 13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3" h="161">
                    <a:moveTo>
                      <a:pt x="15" y="139"/>
                    </a:moveTo>
                    <a:cubicBezTo>
                      <a:pt x="15" y="139"/>
                      <a:pt x="16" y="136"/>
                      <a:pt x="19" y="134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33" y="113"/>
                      <a:pt x="61" y="82"/>
                      <a:pt x="90" y="71"/>
                    </a:cubicBezTo>
                    <a:cubicBezTo>
                      <a:pt x="129" y="57"/>
                      <a:pt x="136" y="36"/>
                      <a:pt x="136" y="34"/>
                    </a:cubicBezTo>
                    <a:cubicBezTo>
                      <a:pt x="136" y="36"/>
                      <a:pt x="199" y="119"/>
                      <a:pt x="296" y="125"/>
                    </a:cubicBezTo>
                    <a:cubicBezTo>
                      <a:pt x="301" y="125"/>
                      <a:pt x="301" y="125"/>
                      <a:pt x="301" y="125"/>
                    </a:cubicBezTo>
                    <a:cubicBezTo>
                      <a:pt x="301" y="126"/>
                      <a:pt x="301" y="126"/>
                      <a:pt x="301" y="126"/>
                    </a:cubicBezTo>
                    <a:cubicBezTo>
                      <a:pt x="305" y="126"/>
                      <a:pt x="308" y="126"/>
                      <a:pt x="313" y="126"/>
                    </a:cubicBezTo>
                    <a:cubicBezTo>
                      <a:pt x="313" y="125"/>
                      <a:pt x="313" y="125"/>
                      <a:pt x="313" y="125"/>
                    </a:cubicBezTo>
                    <a:cubicBezTo>
                      <a:pt x="312" y="110"/>
                      <a:pt x="306" y="71"/>
                      <a:pt x="277" y="43"/>
                    </a:cubicBezTo>
                    <a:cubicBezTo>
                      <a:pt x="251" y="15"/>
                      <a:pt x="213" y="0"/>
                      <a:pt x="167" y="0"/>
                    </a:cubicBezTo>
                    <a:cubicBezTo>
                      <a:pt x="161" y="0"/>
                      <a:pt x="154" y="3"/>
                      <a:pt x="147" y="3"/>
                    </a:cubicBezTo>
                    <a:cubicBezTo>
                      <a:pt x="145" y="3"/>
                      <a:pt x="82" y="4"/>
                      <a:pt x="40" y="50"/>
                    </a:cubicBezTo>
                    <a:cubicBezTo>
                      <a:pt x="13" y="76"/>
                      <a:pt x="0" y="113"/>
                      <a:pt x="0" y="157"/>
                    </a:cubicBezTo>
                    <a:cubicBezTo>
                      <a:pt x="1" y="157"/>
                      <a:pt x="2" y="157"/>
                      <a:pt x="4" y="161"/>
                    </a:cubicBezTo>
                    <a:lnTo>
                      <a:pt x="15" y="13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图形 1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163" y="2459753"/>
              <a:ext cx="958008" cy="958008"/>
            </a:xfrm>
            <a:prstGeom prst="rect">
              <a:avLst/>
            </a:prstGeom>
          </p:spPr>
        </p:pic>
        <p:pic>
          <p:nvPicPr>
            <p:cNvPr id="21" name="图形 2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67" y="2786523"/>
              <a:ext cx="824282" cy="824282"/>
            </a:xfrm>
            <a:prstGeom prst="rect">
              <a:avLst/>
            </a:prstGeom>
          </p:spPr>
        </p:pic>
        <p:pic>
          <p:nvPicPr>
            <p:cNvPr id="23" name="图形 2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925" y="1773466"/>
              <a:ext cx="1088056" cy="108805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117659" y="307651"/>
            <a:ext cx="984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defRPr sz="400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</a:lvl2pPr>
            <a:lvl3pPr marL="1143000" indent="-228600">
              <a:buFont typeface="Arial" panose="020B0604020202020204" pitchFamily="34" charset="0"/>
            </a:lvl3pPr>
            <a:lvl4pPr marL="1600200" indent="-228600">
              <a:buFont typeface="Arial" panose="020B0604020202020204" pitchFamily="34" charset="0"/>
            </a:lvl4pPr>
            <a:lvl5pPr marL="2057400" indent="-228600">
              <a:buFont typeface="Arial" panose="020B0604020202020204" pitchFamily="34" charset="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l"/>
            <a:r>
              <a:rPr lang="zh-CN" altLang="en-US" b="1" dirty="0">
                <a:solidFill>
                  <a:srgbClr val="CC66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二、公司如何获得发展</a:t>
            </a:r>
            <a:endParaRPr lang="zh-CN" altLang="en-US" b="1" dirty="0">
              <a:solidFill>
                <a:srgbClr val="CC66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algn="l"/>
            <a:endParaRPr lang="zh-CN" altLang="en-US" dirty="0">
              <a:ea typeface="+mj-ea"/>
              <a:cs typeface="+mj-cs"/>
            </a:endParaRPr>
          </a:p>
        </p:txBody>
      </p:sp>
      <p:sp>
        <p:nvSpPr>
          <p:cNvPr id="55" name="AutoShape 16"/>
          <p:cNvSpPr/>
          <p:nvPr/>
        </p:nvSpPr>
        <p:spPr>
          <a:xfrm rot="-5400000" flipV="1">
            <a:off x="885825" y="4160838"/>
            <a:ext cx="4267200" cy="207962"/>
          </a:xfrm>
          <a:custGeom>
            <a:avLst/>
            <a:gdLst>
              <a:gd name="txL" fmla="*/ 2411 w 21600"/>
              <a:gd name="txT" fmla="*/ 2461 h 21600"/>
              <a:gd name="txR" fmla="*/ 19189 w 21600"/>
              <a:gd name="txB" fmla="*/ 19139 h 21600"/>
            </a:gdLst>
            <a:ahLst/>
            <a:cxnLst>
              <a:cxn ang="0">
                <a:pos x="2942" y="40"/>
              </a:cxn>
              <a:cxn ang="0">
                <a:pos x="1514" y="79"/>
              </a:cxn>
              <a:cxn ang="0">
                <a:pos x="86" y="40"/>
              </a:cxn>
              <a:cxn ang="0">
                <a:pos x="1514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1226" y="21600"/>
                </a:lnTo>
                <a:lnTo>
                  <a:pt x="2037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E5E5E5">
                  <a:alpha val="100000"/>
                </a:srgbClr>
              </a:gs>
              <a:gs pos="100000">
                <a:schemeClr val="bg1">
                  <a:alpha val="10000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6" name="AutoShape 17"/>
          <p:cNvSpPr/>
          <p:nvPr/>
        </p:nvSpPr>
        <p:spPr>
          <a:xfrm rot="-5400000" flipV="1">
            <a:off x="117793" y="3609023"/>
            <a:ext cx="4267200" cy="1328737"/>
          </a:xfrm>
          <a:custGeom>
            <a:avLst/>
            <a:gdLst>
              <a:gd name="txL" fmla="*/ 4651 w 21600"/>
              <a:gd name="txT" fmla="*/ 4653 h 21600"/>
              <a:gd name="txR" fmla="*/ 16949 w 21600"/>
              <a:gd name="txB" fmla="*/ 16947 h 21600"/>
            </a:gdLst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100000"/>
                </a:srgbClr>
              </a:gs>
              <a:gs pos="100000">
                <a:srgbClr val="8BACB3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 rot="-5400000" flipH="1">
            <a:off x="1757363" y="3033713"/>
            <a:ext cx="1041400" cy="1355725"/>
            <a:chOff x="0" y="0"/>
            <a:chExt cx="688" cy="262"/>
          </a:xfrm>
        </p:grpSpPr>
        <p:sp>
          <p:nvSpPr>
            <p:cNvPr id="58" name="Line 20"/>
            <p:cNvSpPr/>
            <p:nvPr/>
          </p:nvSpPr>
          <p:spPr>
            <a:xfrm flipH="1">
              <a:off x="0" y="11"/>
              <a:ext cx="406" cy="251"/>
            </a:xfrm>
            <a:prstGeom prst="line">
              <a:avLst/>
            </a:prstGeom>
            <a:ln w="12700" cap="flat" cmpd="sng">
              <a:solidFill>
                <a:srgbClr val="A4A4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9" name="Line 21"/>
            <p:cNvSpPr/>
            <p:nvPr/>
          </p:nvSpPr>
          <p:spPr>
            <a:xfrm flipH="1">
              <a:off x="366" y="0"/>
              <a:ext cx="213" cy="262"/>
            </a:xfrm>
            <a:prstGeom prst="line">
              <a:avLst/>
            </a:prstGeom>
            <a:ln w="12700" cap="flat" cmpd="sng">
              <a:solidFill>
                <a:srgbClr val="A4A4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0" name="Line 22"/>
            <p:cNvSpPr/>
            <p:nvPr/>
          </p:nvSpPr>
          <p:spPr>
            <a:xfrm flipH="1">
              <a:off x="622" y="11"/>
              <a:ext cx="66" cy="251"/>
            </a:xfrm>
            <a:prstGeom prst="line">
              <a:avLst/>
            </a:prstGeom>
            <a:ln w="12700" cap="flat" cmpd="sng">
              <a:solidFill>
                <a:srgbClr val="A4A4FF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1" name="Line 23"/>
          <p:cNvSpPr/>
          <p:nvPr/>
        </p:nvSpPr>
        <p:spPr>
          <a:xfrm rot="-5400000" flipH="1">
            <a:off x="1998663" y="4443413"/>
            <a:ext cx="614362" cy="1298575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2" name="Line 24"/>
          <p:cNvSpPr/>
          <p:nvPr/>
        </p:nvSpPr>
        <p:spPr>
          <a:xfrm rot="-5400000" flipH="1">
            <a:off x="2117725" y="4008438"/>
            <a:ext cx="320675" cy="1355725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3" name="Line 25"/>
          <p:cNvSpPr/>
          <p:nvPr/>
        </p:nvSpPr>
        <p:spPr>
          <a:xfrm rot="-5400000" flipH="1">
            <a:off x="2255838" y="3762375"/>
            <a:ext cx="101600" cy="1298575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4" name="Line 26"/>
          <p:cNvSpPr/>
          <p:nvPr/>
        </p:nvSpPr>
        <p:spPr>
          <a:xfrm rot="16200000" flipH="1" flipV="1">
            <a:off x="1828800" y="2463800"/>
            <a:ext cx="944563" cy="1309688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5" name="Line 27"/>
          <p:cNvSpPr/>
          <p:nvPr/>
        </p:nvSpPr>
        <p:spPr>
          <a:xfrm rot="-5400000" flipV="1">
            <a:off x="1830388" y="4821238"/>
            <a:ext cx="939800" cy="1309687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6" name="Line 29"/>
          <p:cNvSpPr/>
          <p:nvPr/>
        </p:nvSpPr>
        <p:spPr>
          <a:xfrm rot="-5400000" flipH="1">
            <a:off x="752475" y="4267200"/>
            <a:ext cx="3722688" cy="0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7" name="Line 30"/>
          <p:cNvSpPr/>
          <p:nvPr/>
        </p:nvSpPr>
        <p:spPr>
          <a:xfrm rot="-5400000" flipH="1">
            <a:off x="677863" y="4273550"/>
            <a:ext cx="3252787" cy="0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8" name="Line 31"/>
          <p:cNvSpPr/>
          <p:nvPr/>
        </p:nvSpPr>
        <p:spPr>
          <a:xfrm rot="-5400000" flipH="1">
            <a:off x="695325" y="4278313"/>
            <a:ext cx="2751138" cy="0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69" name="Line 32"/>
          <p:cNvSpPr/>
          <p:nvPr/>
        </p:nvSpPr>
        <p:spPr>
          <a:xfrm rot="-5400000" flipH="1">
            <a:off x="661988" y="4271963"/>
            <a:ext cx="2374900" cy="0"/>
          </a:xfrm>
          <a:prstGeom prst="line">
            <a:avLst/>
          </a:prstGeom>
          <a:ln w="12700" cap="flat" cmpd="sng">
            <a:solidFill>
              <a:srgbClr val="A4A4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0" name="AutoShape 11"/>
          <p:cNvSpPr/>
          <p:nvPr/>
        </p:nvSpPr>
        <p:spPr>
          <a:xfrm>
            <a:off x="291465" y="3993515"/>
            <a:ext cx="1066800" cy="45720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p>
            <a:pPr algn="l" latinLnBrk="1"/>
            <a:r>
              <a:rPr lang="zh-CN" altLang="en-US" sz="2000" b="1" dirty="0">
                <a:solidFill>
                  <a:srgbClr val="003366"/>
                </a:solidFill>
                <a:latin typeface="Tahoma" panose="020B0604030504040204" pitchFamily="2" charset="0"/>
                <a:ea typeface="Gulim" panose="020B0600000101010101" pitchFamily="2" charset="-127"/>
              </a:rPr>
              <a:t>策 略 </a:t>
            </a:r>
            <a:endParaRPr lang="zh-CN" altLang="en-US" sz="2000" b="1" dirty="0">
              <a:solidFill>
                <a:srgbClr val="003366"/>
              </a:solidFill>
              <a:latin typeface="Tahoma" panose="020B0604030504040204" pitchFamily="2" charset="0"/>
              <a:ea typeface="Gulim" panose="020B0600000101010101" pitchFamily="2" charset="-127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17475" y="1015365"/>
            <a:ext cx="238125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  <a:buNone/>
            </a:pPr>
            <a:endParaRPr lang="zh-CN" altLang="en-US" sz="2000" b="1">
              <a:solidFill>
                <a:srgbClr val="CC6600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200400" y="1308735"/>
            <a:ext cx="5229225" cy="3697288"/>
            <a:chOff x="0" y="0"/>
            <a:chExt cx="3294" cy="2329"/>
          </a:xfrm>
        </p:grpSpPr>
        <p:sp>
          <p:nvSpPr>
            <p:cNvPr id="73" name="Rectangle 3"/>
            <p:cNvSpPr/>
            <p:nvPr/>
          </p:nvSpPr>
          <p:spPr>
            <a:xfrm>
              <a:off x="0" y="48"/>
              <a:ext cx="356" cy="409"/>
            </a:xfrm>
            <a:prstGeom prst="rect">
              <a:avLst/>
            </a:prstGeom>
            <a:solidFill>
              <a:srgbClr val="2A5380"/>
            </a:solidFill>
            <a:ln w="9525">
              <a:noFill/>
            </a:ln>
            <a:effectLst>
              <a:outerShdw dist="17961" dir="2699999" algn="ctr" rotWithShape="0">
                <a:srgbClr val="4D4D4D"/>
              </a:outerShdw>
            </a:effectLst>
          </p:spPr>
          <p:txBody>
            <a:bodyPr wrap="none" lIns="90000" tIns="46800" rIns="90000" bIns="46800" anchor="ctr"/>
            <a:p>
              <a:pPr eaLnBrk="0" fontAlgn="t" hangingPunct="0"/>
              <a:r>
                <a:rPr lang="en-US" altLang="x-none" sz="1600" b="1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DotumChe" panose="020B0609000101010101" pitchFamily="1" charset="-127"/>
                </a:rPr>
                <a:t>I</a:t>
              </a:r>
              <a:endParaRPr lang="en-US" altLang="x-none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DotumChe" panose="020B0609000101010101" pitchFamily="1" charset="-127"/>
              </a:endParaRPr>
            </a:p>
          </p:txBody>
        </p:sp>
        <p:sp>
          <p:nvSpPr>
            <p:cNvPr id="74" name="Rectangle 5"/>
            <p:cNvSpPr/>
            <p:nvPr/>
          </p:nvSpPr>
          <p:spPr>
            <a:xfrm>
              <a:off x="0" y="672"/>
              <a:ext cx="356" cy="409"/>
            </a:xfrm>
            <a:prstGeom prst="rect">
              <a:avLst/>
            </a:prstGeom>
            <a:solidFill>
              <a:srgbClr val="2A5380"/>
            </a:solidFill>
            <a:ln w="9525">
              <a:noFill/>
            </a:ln>
            <a:effectLst>
              <a:outerShdw dist="17961" dir="2699999" algn="ctr" rotWithShape="0">
                <a:srgbClr val="4D4D4D"/>
              </a:outerShdw>
            </a:effectLst>
          </p:spPr>
          <p:txBody>
            <a:bodyPr wrap="none" lIns="90000" tIns="46800" rIns="90000" bIns="46800" anchor="ctr"/>
            <a:p>
              <a:pPr eaLnBrk="0" fontAlgn="t" hangingPunct="0"/>
              <a:r>
                <a:rPr lang="en-US" altLang="x-none" sz="1600" b="1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DotumChe" panose="020B0609000101010101" pitchFamily="1" charset="-127"/>
                </a:rPr>
                <a:t>II</a:t>
              </a:r>
              <a:endParaRPr lang="en-US" altLang="x-none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DotumChe" panose="020B0609000101010101" pitchFamily="1" charset="-127"/>
              </a:endParaRPr>
            </a:p>
          </p:txBody>
        </p:sp>
        <p:sp>
          <p:nvSpPr>
            <p:cNvPr id="75" name="Rectangle 7"/>
            <p:cNvSpPr/>
            <p:nvPr/>
          </p:nvSpPr>
          <p:spPr>
            <a:xfrm>
              <a:off x="0" y="1296"/>
              <a:ext cx="357" cy="409"/>
            </a:xfrm>
            <a:prstGeom prst="rect">
              <a:avLst/>
            </a:prstGeom>
            <a:solidFill>
              <a:srgbClr val="2A5380"/>
            </a:solidFill>
            <a:ln w="9525">
              <a:noFill/>
            </a:ln>
            <a:effectLst>
              <a:outerShdw dist="17961" dir="2699999" algn="ctr" rotWithShape="0">
                <a:srgbClr val="4D4D4D"/>
              </a:outerShdw>
            </a:effectLst>
          </p:spPr>
          <p:txBody>
            <a:bodyPr wrap="none" lIns="90000" tIns="46800" rIns="90000" bIns="46800" anchor="ctr"/>
            <a:p>
              <a:pPr eaLnBrk="0" fontAlgn="t" hangingPunct="0"/>
              <a:r>
                <a:rPr lang="en-US" altLang="x-none" sz="1600" b="1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DotumChe" panose="020B0609000101010101" pitchFamily="1" charset="-127"/>
                </a:rPr>
                <a:t>III</a:t>
              </a:r>
              <a:endParaRPr lang="en-US" altLang="x-none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DotumChe" panose="020B0609000101010101" pitchFamily="1" charset="-127"/>
              </a:endParaRPr>
            </a:p>
          </p:txBody>
        </p:sp>
        <p:sp>
          <p:nvSpPr>
            <p:cNvPr id="76" name="AutoShape 11"/>
            <p:cNvSpPr/>
            <p:nvPr/>
          </p:nvSpPr>
          <p:spPr>
            <a:xfrm>
              <a:off x="528" y="0"/>
              <a:ext cx="2766" cy="29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wrap="none" anchor="ctr"/>
            <a:p>
              <a:pPr algn="l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 2" panose="05020102010507070707" pitchFamily="2" charset="2"/>
                <a:buNone/>
              </a:pPr>
              <a:r>
                <a:rPr lang="zh-CN" altLang="en-US" sz="2800" b="1" dirty="0">
                  <a:solidFill>
                    <a:srgbClr val="003366"/>
                  </a:solidFill>
                  <a:latin typeface="Tahoma" panose="020B0604030504040204" pitchFamily="2" charset="0"/>
                  <a:ea typeface="Gulim" panose="020B0600000101010101" pitchFamily="2" charset="-127"/>
                  <a:sym typeface="Goudy Old Style" panose="02020502050305020303" charset="0"/>
                </a:rPr>
                <a:t>人员培养</a:t>
              </a:r>
              <a:endParaRPr lang="zh-CN" altLang="en-US" sz="2800" b="1" dirty="0">
                <a:solidFill>
                  <a:srgbClr val="003366"/>
                </a:solidFill>
                <a:latin typeface="Tahoma" panose="020B0604030504040204" pitchFamily="2" charset="0"/>
                <a:ea typeface="Gulim" panose="020B0600000101010101" pitchFamily="2" charset="-127"/>
                <a:sym typeface="Goudy Old Style" panose="02020502050305020303" charset="0"/>
              </a:endParaRPr>
            </a:p>
          </p:txBody>
        </p:sp>
        <p:sp>
          <p:nvSpPr>
            <p:cNvPr id="77" name="AutoShape 13"/>
            <p:cNvSpPr/>
            <p:nvPr/>
          </p:nvSpPr>
          <p:spPr>
            <a:xfrm>
              <a:off x="528" y="1248"/>
              <a:ext cx="2722" cy="29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wrap="none" anchor="ctr"/>
            <a:p>
              <a:pPr algn="l" latinLnBrk="1"/>
              <a:r>
                <a:rPr lang="zh-CN" altLang="en-US" sz="2800" b="1" dirty="0">
                  <a:solidFill>
                    <a:srgbClr val="003366"/>
                  </a:solidFill>
                  <a:latin typeface="Tahoma" panose="020B0604030504040204" pitchFamily="2" charset="0"/>
                  <a:ea typeface="Gulim" panose="020B0600000101010101" pitchFamily="2" charset="-127"/>
                </a:rPr>
                <a:t>安全生产管理</a:t>
              </a:r>
              <a:endParaRPr lang="zh-CN" altLang="en-US" sz="2800" b="1" dirty="0">
                <a:solidFill>
                  <a:srgbClr val="003366"/>
                </a:solidFill>
                <a:latin typeface="Tahoma" panose="020B0604030504040204" pitchFamily="2" charset="0"/>
                <a:ea typeface="Gulim" panose="020B0600000101010101" pitchFamily="2" charset="-127"/>
              </a:endParaRPr>
            </a:p>
          </p:txBody>
        </p:sp>
        <p:sp>
          <p:nvSpPr>
            <p:cNvPr id="78" name="AutoShape 11"/>
            <p:cNvSpPr/>
            <p:nvPr/>
          </p:nvSpPr>
          <p:spPr>
            <a:xfrm>
              <a:off x="528" y="624"/>
              <a:ext cx="2766" cy="29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wrap="none" anchor="ctr"/>
            <a:p>
              <a:pPr algn="l" latinLnBrk="1"/>
              <a:r>
                <a:rPr lang="zh-CN" altLang="en-US" sz="2800" b="1" dirty="0">
                  <a:solidFill>
                    <a:srgbClr val="003366"/>
                  </a:solidFill>
                  <a:latin typeface="Tahoma" panose="020B0604030504040204" pitchFamily="2" charset="0"/>
                  <a:ea typeface="Gulim" panose="020B0600000101010101" pitchFamily="2" charset="-127"/>
                </a:rPr>
                <a:t>业务拓展</a:t>
              </a:r>
              <a:endParaRPr lang="zh-CN" altLang="en-US" sz="2800" b="1" dirty="0">
                <a:solidFill>
                  <a:srgbClr val="003366"/>
                </a:solidFill>
                <a:latin typeface="Tahoma" panose="020B0604030504040204" pitchFamily="2" charset="0"/>
                <a:ea typeface="Gulim" panose="020B0600000101010101" pitchFamily="2" charset="-127"/>
              </a:endParaRPr>
            </a:p>
          </p:txBody>
        </p:sp>
        <p:sp>
          <p:nvSpPr>
            <p:cNvPr id="79" name="Rectangle 3"/>
            <p:cNvSpPr/>
            <p:nvPr/>
          </p:nvSpPr>
          <p:spPr>
            <a:xfrm>
              <a:off x="0" y="1920"/>
              <a:ext cx="356" cy="409"/>
            </a:xfrm>
            <a:prstGeom prst="rect">
              <a:avLst/>
            </a:prstGeom>
            <a:solidFill>
              <a:srgbClr val="2A5380"/>
            </a:solidFill>
            <a:ln w="9525">
              <a:noFill/>
            </a:ln>
            <a:effectLst>
              <a:outerShdw dist="17961" dir="2699999" algn="ctr" rotWithShape="0">
                <a:srgbClr val="4D4D4D"/>
              </a:outerShdw>
            </a:effectLst>
          </p:spPr>
          <p:txBody>
            <a:bodyPr wrap="none" lIns="90000" tIns="46800" rIns="90000" bIns="46800" anchor="ctr"/>
            <a:p>
              <a:pPr eaLnBrk="0" fontAlgn="t" hangingPunct="0"/>
              <a:r>
                <a:rPr lang="en-US" altLang="x-none" sz="1600" b="1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anose="020B0604020202020204" pitchFamily="34" charset="0"/>
                  <a:ea typeface="DotumChe" panose="020B0609000101010101" pitchFamily="1" charset="-127"/>
                </a:rPr>
                <a:t>Ⅳ</a:t>
              </a:r>
              <a:endParaRPr lang="en-US" altLang="x-none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DotumChe" panose="020B0609000101010101" pitchFamily="1" charset="-127"/>
              </a:endParaRPr>
            </a:p>
          </p:txBody>
        </p:sp>
        <p:sp>
          <p:nvSpPr>
            <p:cNvPr id="80" name="AutoShape 13"/>
            <p:cNvSpPr/>
            <p:nvPr/>
          </p:nvSpPr>
          <p:spPr>
            <a:xfrm>
              <a:off x="511" y="1875"/>
              <a:ext cx="2722" cy="29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 wrap="none" anchor="ctr"/>
            <a:p>
              <a:pPr algn="l" latinLnBrk="1"/>
              <a:r>
                <a:rPr lang="zh-CN" altLang="en-US" sz="2800" b="1" dirty="0">
                  <a:solidFill>
                    <a:srgbClr val="003366"/>
                  </a:solidFill>
                  <a:latin typeface="Tahoma" panose="020B0604030504040204" pitchFamily="2" charset="0"/>
                  <a:ea typeface="Gulim" panose="020B0600000101010101" pitchFamily="2" charset="-127"/>
                </a:rPr>
                <a:t>企业形象</a:t>
              </a:r>
              <a:endParaRPr lang="zh-CN" altLang="en-US" sz="2800" b="1" dirty="0">
                <a:solidFill>
                  <a:srgbClr val="003366"/>
                </a:solidFill>
                <a:latin typeface="Tahoma" panose="020B0604030504040204" pitchFamily="2" charset="0"/>
                <a:ea typeface="Gulim" panose="020B0600000101010101" pitchFamily="2" charset="-127"/>
              </a:endParaRPr>
            </a:p>
          </p:txBody>
        </p:sp>
      </p:grpSp>
      <p:sp>
        <p:nvSpPr>
          <p:cNvPr id="81" name="标题 11297"/>
          <p:cNvSpPr>
            <a:spLocks noGrp="1"/>
          </p:cNvSpPr>
          <p:nvPr/>
        </p:nvSpPr>
        <p:spPr>
          <a:xfrm>
            <a:off x="4038600" y="1701800"/>
            <a:ext cx="4267200" cy="533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000"/>
              <a:t>公司员工有义务为公司培养储备力量</a:t>
            </a:r>
            <a:endParaRPr lang="zh-CN" altLang="en-US" sz="2000"/>
          </a:p>
        </p:txBody>
      </p:sp>
      <p:sp>
        <p:nvSpPr>
          <p:cNvPr id="82" name="矩形 81"/>
          <p:cNvSpPr/>
          <p:nvPr/>
        </p:nvSpPr>
        <p:spPr>
          <a:xfrm>
            <a:off x="4038600" y="2756535"/>
            <a:ext cx="4267200" cy="533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000"/>
              <a:t>公司支持员工为公司广泛拓展业务</a:t>
            </a:r>
            <a:endParaRPr lang="zh-CN" altLang="en-US" sz="2000"/>
          </a:p>
        </p:txBody>
      </p:sp>
      <p:sp>
        <p:nvSpPr>
          <p:cNvPr id="83" name="矩形 82"/>
          <p:cNvSpPr/>
          <p:nvPr/>
        </p:nvSpPr>
        <p:spPr>
          <a:xfrm>
            <a:off x="4065270" y="3752215"/>
            <a:ext cx="4267200" cy="533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000"/>
              <a:t>员工应时刻遵循安全生产管理条例</a:t>
            </a:r>
            <a:endParaRPr lang="zh-CN" altLang="en-US" sz="2000"/>
          </a:p>
        </p:txBody>
      </p:sp>
      <p:sp>
        <p:nvSpPr>
          <p:cNvPr id="84" name="矩形 83"/>
          <p:cNvSpPr/>
          <p:nvPr/>
        </p:nvSpPr>
        <p:spPr>
          <a:xfrm>
            <a:off x="4065270" y="4785360"/>
            <a:ext cx="4495800" cy="5334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 algn="l"/>
            <a:r>
              <a:rPr lang="zh-CN" altLang="en-US" sz="2000"/>
              <a:t>公司员工应凸显企业形象，从“我”做起</a:t>
            </a:r>
            <a:endParaRPr lang="zh-CN" altLang="en-US" sz="2000"/>
          </a:p>
        </p:txBody>
      </p:sp>
      <p:sp>
        <p:nvSpPr>
          <p:cNvPr id="85" name="Rectangle 3"/>
          <p:cNvSpPr/>
          <p:nvPr/>
        </p:nvSpPr>
        <p:spPr>
          <a:xfrm>
            <a:off x="3202305" y="5399405"/>
            <a:ext cx="565150" cy="649288"/>
          </a:xfrm>
          <a:prstGeom prst="rect">
            <a:avLst/>
          </a:prstGeom>
          <a:solidFill>
            <a:srgbClr val="2A5380"/>
          </a:solidFill>
          <a:ln w="9525">
            <a:noFill/>
          </a:ln>
          <a:effectLst>
            <a:outerShdw dist="17961" dir="2699999" algn="ctr" rotWithShape="0">
              <a:srgbClr val="4D4D4D"/>
            </a:outerShdw>
          </a:effectLst>
        </p:spPr>
        <p:txBody>
          <a:bodyPr wrap="none" lIns="90000" tIns="46800" rIns="90000" bIns="46800" anchor="ctr"/>
          <a:p>
            <a:pPr eaLnBrk="0" fontAlgn="t" hangingPunct="0"/>
            <a:r>
              <a:rPr lang="en-US" altLang="x-none" sz="1600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DotumChe" panose="020B0609000101010101" pitchFamily="1" charset="-127"/>
              </a:rPr>
              <a:t>Ⅴ</a:t>
            </a:r>
            <a:endParaRPr lang="en-US" altLang="x-none" sz="1600" b="1" dirty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DotumChe" panose="020B0609000101010101" pitchFamily="1" charset="-127"/>
            </a:endParaRPr>
          </a:p>
        </p:txBody>
      </p:sp>
      <p:sp>
        <p:nvSpPr>
          <p:cNvPr id="86" name="AutoShape 13"/>
          <p:cNvSpPr/>
          <p:nvPr/>
        </p:nvSpPr>
        <p:spPr>
          <a:xfrm>
            <a:off x="3984625" y="5360670"/>
            <a:ext cx="4321175" cy="466725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 wrap="none" anchor="ctr"/>
          <a:p>
            <a:pPr algn="l" latinLnBrk="1"/>
            <a:r>
              <a:rPr lang="zh-CN" altLang="en-US" sz="2800" b="1" dirty="0">
                <a:solidFill>
                  <a:srgbClr val="003366"/>
                </a:solidFill>
                <a:latin typeface="Tahoma" panose="020B0604030504040204" pitchFamily="2" charset="0"/>
                <a:ea typeface="Gulim" panose="020B0600000101010101" pitchFamily="2" charset="-127"/>
              </a:rPr>
              <a:t>绩效考核</a:t>
            </a:r>
            <a:endParaRPr lang="zh-CN" altLang="en-US" sz="2800" b="1" dirty="0">
              <a:solidFill>
                <a:srgbClr val="003366"/>
              </a:solidFill>
              <a:latin typeface="Tahoma" panose="020B0604030504040204" pitchFamily="2" charset="0"/>
              <a:ea typeface="Gulim" panose="020B0600000101010101" pitchFamily="2" charset="-127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4038600" y="5827078"/>
            <a:ext cx="28575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lang="zh-CN" altLang="en-US" sz="2000" dirty="0">
                <a:solidFill>
                  <a:schemeClr val="tx2"/>
                </a:solidFill>
                <a:latin typeface="Arial" panose="020B0604020202020204" pitchFamily="34" charset="0"/>
              </a:rPr>
              <a:t>奖金与绩效挂钩</a:t>
            </a:r>
            <a:endParaRPr lang="en-US" altLang="x-none" sz="2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0401300" cy="6858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直角三角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8" y="4468813"/>
            <a:ext cx="3495675" cy="238918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等腰三角形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 flipH="1">
            <a:off x="1219201" y="2305050"/>
            <a:ext cx="2017712" cy="1449387"/>
          </a:xfrm>
          <a:prstGeom prst="triangle">
            <a:avLst>
              <a:gd name="adj" fmla="val 50000"/>
            </a:avLst>
          </a:prstGeom>
          <a:noFill/>
          <a:ln w="12700" cmpd="sng">
            <a:solidFill>
              <a:schemeClr val="accent1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9" name="等腰三角形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 flipH="1">
            <a:off x="2039938" y="3152775"/>
            <a:ext cx="1187450" cy="854075"/>
          </a:xfrm>
          <a:prstGeom prst="triangle">
            <a:avLst>
              <a:gd name="adj" fmla="val 50000"/>
            </a:avLst>
          </a:prstGeom>
          <a:noFill/>
          <a:ln w="12700" cmpd="sng">
            <a:solidFill>
              <a:schemeClr val="accent1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1" name="等腰三角形 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5773346" y="1679172"/>
            <a:ext cx="790680" cy="681948"/>
          </a:xfrm>
          <a:prstGeom prst="triangle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2" name="等腰三角形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5400000">
            <a:off x="5933500" y="1954748"/>
            <a:ext cx="618405" cy="533364"/>
          </a:xfrm>
          <a:prstGeom prst="triangle">
            <a:avLst>
              <a:gd name="adj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2290" name="标题 12289"/>
          <p:cNvSpPr>
            <a:spLocks noGrp="1"/>
          </p:cNvSpPr>
          <p:nvPr/>
        </p:nvSpPr>
        <p:spPr>
          <a:xfrm>
            <a:off x="1358265" y="78740"/>
            <a:ext cx="783463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000" b="1" dirty="0">
                <a:solidFill>
                  <a:srgbClr val="003366"/>
                </a:solidFill>
                <a:sym typeface="Goudy Old Style" panose="02020502050305020303" charset="0"/>
              </a:rPr>
              <a:t> </a:t>
            </a:r>
            <a:endParaRPr lang="zh-CN" altLang="en-US" sz="4000" b="1" dirty="0">
              <a:solidFill>
                <a:srgbClr val="003366"/>
              </a:solidFill>
              <a:sym typeface="Goudy Old Style" panose="02020502050305020303" charset="0"/>
            </a:endParaRPr>
          </a:p>
          <a:p>
            <a:pPr algn="l"/>
            <a:r>
              <a:rPr lang="zh-CN" altLang="en-US" sz="4000" b="1" dirty="0">
                <a:solidFill>
                  <a:srgbClr val="003366"/>
                </a:solidFill>
                <a:sym typeface="Goudy Old Style" panose="02020502050305020303" charset="0"/>
              </a:rPr>
              <a:t>人员培养</a:t>
            </a:r>
            <a:endParaRPr lang="zh-CN" altLang="en-US" sz="4000" b="1" dirty="0">
              <a:solidFill>
                <a:srgbClr val="003366"/>
              </a:solidFill>
              <a:sym typeface="Goudy Old Style" panose="02020502050305020303" charset="0"/>
            </a:endParaRPr>
          </a:p>
        </p:txBody>
      </p:sp>
      <p:sp>
        <p:nvSpPr>
          <p:cNvPr id="12291" name="任意多边形 12290"/>
          <p:cNvSpPr>
            <a:spLocks noEditPoints="1"/>
          </p:cNvSpPr>
          <p:nvPr/>
        </p:nvSpPr>
        <p:spPr>
          <a:xfrm rot="20241943">
            <a:off x="1664018" y="2653348"/>
            <a:ext cx="6094412" cy="3751262"/>
          </a:xfrm>
          <a:custGeom>
            <a:avLst/>
            <a:gdLst/>
            <a:ahLst/>
            <a:cxnLst/>
            <a:pathLst>
              <a:path w="4040" h="1888">
                <a:moveTo>
                  <a:pt x="2020" y="0"/>
                </a:moveTo>
                <a:lnTo>
                  <a:pt x="1854" y="4"/>
                </a:lnTo>
                <a:lnTo>
                  <a:pt x="1692" y="12"/>
                </a:lnTo>
                <a:lnTo>
                  <a:pt x="1534" y="28"/>
                </a:lnTo>
                <a:lnTo>
                  <a:pt x="1382" y="48"/>
                </a:lnTo>
                <a:lnTo>
                  <a:pt x="1234" y="74"/>
                </a:lnTo>
                <a:lnTo>
                  <a:pt x="1092" y="106"/>
                </a:lnTo>
                <a:lnTo>
                  <a:pt x="956" y="142"/>
                </a:lnTo>
                <a:lnTo>
                  <a:pt x="828" y="182"/>
                </a:lnTo>
                <a:lnTo>
                  <a:pt x="706" y="228"/>
                </a:lnTo>
                <a:lnTo>
                  <a:pt x="592" y="276"/>
                </a:lnTo>
                <a:lnTo>
                  <a:pt x="486" y="330"/>
                </a:lnTo>
                <a:lnTo>
                  <a:pt x="390" y="386"/>
                </a:lnTo>
                <a:lnTo>
                  <a:pt x="302" y="446"/>
                </a:lnTo>
                <a:lnTo>
                  <a:pt x="226" y="510"/>
                </a:lnTo>
                <a:lnTo>
                  <a:pt x="158" y="576"/>
                </a:lnTo>
                <a:lnTo>
                  <a:pt x="102" y="646"/>
                </a:lnTo>
                <a:lnTo>
                  <a:pt x="58" y="718"/>
                </a:lnTo>
                <a:lnTo>
                  <a:pt x="26" y="790"/>
                </a:lnTo>
                <a:lnTo>
                  <a:pt x="6" y="866"/>
                </a:lnTo>
                <a:lnTo>
                  <a:pt x="0" y="944"/>
                </a:lnTo>
                <a:lnTo>
                  <a:pt x="6" y="1022"/>
                </a:lnTo>
                <a:lnTo>
                  <a:pt x="26" y="1098"/>
                </a:lnTo>
                <a:lnTo>
                  <a:pt x="58" y="1170"/>
                </a:lnTo>
                <a:lnTo>
                  <a:pt x="102" y="1242"/>
                </a:lnTo>
                <a:lnTo>
                  <a:pt x="158" y="1312"/>
                </a:lnTo>
                <a:lnTo>
                  <a:pt x="226" y="1378"/>
                </a:lnTo>
                <a:lnTo>
                  <a:pt x="302" y="1442"/>
                </a:lnTo>
                <a:lnTo>
                  <a:pt x="390" y="1502"/>
                </a:lnTo>
                <a:lnTo>
                  <a:pt x="486" y="1558"/>
                </a:lnTo>
                <a:lnTo>
                  <a:pt x="592" y="1612"/>
                </a:lnTo>
                <a:lnTo>
                  <a:pt x="706" y="1660"/>
                </a:lnTo>
                <a:lnTo>
                  <a:pt x="828" y="1706"/>
                </a:lnTo>
                <a:lnTo>
                  <a:pt x="956" y="1746"/>
                </a:lnTo>
                <a:lnTo>
                  <a:pt x="1092" y="1782"/>
                </a:lnTo>
                <a:lnTo>
                  <a:pt x="1234" y="1814"/>
                </a:lnTo>
                <a:lnTo>
                  <a:pt x="1382" y="1840"/>
                </a:lnTo>
                <a:lnTo>
                  <a:pt x="1534" y="1860"/>
                </a:lnTo>
                <a:lnTo>
                  <a:pt x="1692" y="1876"/>
                </a:lnTo>
                <a:lnTo>
                  <a:pt x="1854" y="1884"/>
                </a:lnTo>
                <a:lnTo>
                  <a:pt x="2020" y="1888"/>
                </a:lnTo>
                <a:lnTo>
                  <a:pt x="2186" y="1884"/>
                </a:lnTo>
                <a:lnTo>
                  <a:pt x="2348" y="1876"/>
                </a:lnTo>
                <a:lnTo>
                  <a:pt x="2506" y="1860"/>
                </a:lnTo>
                <a:lnTo>
                  <a:pt x="2658" y="1840"/>
                </a:lnTo>
                <a:lnTo>
                  <a:pt x="2806" y="1814"/>
                </a:lnTo>
                <a:lnTo>
                  <a:pt x="2948" y="1782"/>
                </a:lnTo>
                <a:lnTo>
                  <a:pt x="3084" y="1746"/>
                </a:lnTo>
                <a:lnTo>
                  <a:pt x="3212" y="1706"/>
                </a:lnTo>
                <a:lnTo>
                  <a:pt x="3334" y="1660"/>
                </a:lnTo>
                <a:lnTo>
                  <a:pt x="3448" y="1612"/>
                </a:lnTo>
                <a:lnTo>
                  <a:pt x="3554" y="1558"/>
                </a:lnTo>
                <a:lnTo>
                  <a:pt x="3650" y="1502"/>
                </a:lnTo>
                <a:lnTo>
                  <a:pt x="3738" y="1442"/>
                </a:lnTo>
                <a:lnTo>
                  <a:pt x="3814" y="1378"/>
                </a:lnTo>
                <a:lnTo>
                  <a:pt x="3882" y="1312"/>
                </a:lnTo>
                <a:lnTo>
                  <a:pt x="3938" y="1242"/>
                </a:lnTo>
                <a:lnTo>
                  <a:pt x="3982" y="1170"/>
                </a:lnTo>
                <a:lnTo>
                  <a:pt x="4014" y="1098"/>
                </a:lnTo>
                <a:lnTo>
                  <a:pt x="4034" y="1022"/>
                </a:lnTo>
                <a:lnTo>
                  <a:pt x="4040" y="944"/>
                </a:lnTo>
                <a:lnTo>
                  <a:pt x="4034" y="866"/>
                </a:lnTo>
                <a:lnTo>
                  <a:pt x="4014" y="790"/>
                </a:lnTo>
                <a:lnTo>
                  <a:pt x="3982" y="718"/>
                </a:lnTo>
                <a:lnTo>
                  <a:pt x="3938" y="646"/>
                </a:lnTo>
                <a:lnTo>
                  <a:pt x="3882" y="576"/>
                </a:lnTo>
                <a:lnTo>
                  <a:pt x="3814" y="510"/>
                </a:lnTo>
                <a:lnTo>
                  <a:pt x="3738" y="446"/>
                </a:lnTo>
                <a:lnTo>
                  <a:pt x="3650" y="386"/>
                </a:lnTo>
                <a:lnTo>
                  <a:pt x="3554" y="330"/>
                </a:lnTo>
                <a:lnTo>
                  <a:pt x="3448" y="276"/>
                </a:lnTo>
                <a:lnTo>
                  <a:pt x="3334" y="228"/>
                </a:lnTo>
                <a:lnTo>
                  <a:pt x="3212" y="182"/>
                </a:lnTo>
                <a:lnTo>
                  <a:pt x="3084" y="142"/>
                </a:lnTo>
                <a:lnTo>
                  <a:pt x="2948" y="106"/>
                </a:lnTo>
                <a:lnTo>
                  <a:pt x="2806" y="74"/>
                </a:lnTo>
                <a:lnTo>
                  <a:pt x="2658" y="48"/>
                </a:lnTo>
                <a:lnTo>
                  <a:pt x="2506" y="28"/>
                </a:lnTo>
                <a:lnTo>
                  <a:pt x="2348" y="12"/>
                </a:lnTo>
                <a:lnTo>
                  <a:pt x="2186" y="4"/>
                </a:lnTo>
                <a:lnTo>
                  <a:pt x="2020" y="0"/>
                </a:lnTo>
                <a:close/>
                <a:moveTo>
                  <a:pt x="1922" y="1748"/>
                </a:moveTo>
                <a:lnTo>
                  <a:pt x="1762" y="1746"/>
                </a:lnTo>
                <a:lnTo>
                  <a:pt x="1606" y="1736"/>
                </a:lnTo>
                <a:lnTo>
                  <a:pt x="1454" y="1722"/>
                </a:lnTo>
                <a:lnTo>
                  <a:pt x="1306" y="1702"/>
                </a:lnTo>
                <a:lnTo>
                  <a:pt x="1164" y="1678"/>
                </a:lnTo>
                <a:lnTo>
                  <a:pt x="1028" y="1648"/>
                </a:lnTo>
                <a:lnTo>
                  <a:pt x="898" y="1614"/>
                </a:lnTo>
                <a:lnTo>
                  <a:pt x="776" y="1576"/>
                </a:lnTo>
                <a:lnTo>
                  <a:pt x="662" y="1532"/>
                </a:lnTo>
                <a:lnTo>
                  <a:pt x="554" y="1486"/>
                </a:lnTo>
                <a:lnTo>
                  <a:pt x="458" y="1436"/>
                </a:lnTo>
                <a:lnTo>
                  <a:pt x="370" y="1382"/>
                </a:lnTo>
                <a:lnTo>
                  <a:pt x="292" y="1326"/>
                </a:lnTo>
                <a:lnTo>
                  <a:pt x="224" y="1266"/>
                </a:lnTo>
                <a:lnTo>
                  <a:pt x="166" y="1204"/>
                </a:lnTo>
                <a:lnTo>
                  <a:pt x="122" y="1140"/>
                </a:lnTo>
                <a:lnTo>
                  <a:pt x="88" y="1074"/>
                </a:lnTo>
                <a:lnTo>
                  <a:pt x="68" y="1004"/>
                </a:lnTo>
                <a:lnTo>
                  <a:pt x="62" y="934"/>
                </a:lnTo>
                <a:lnTo>
                  <a:pt x="68" y="864"/>
                </a:lnTo>
                <a:lnTo>
                  <a:pt x="88" y="796"/>
                </a:lnTo>
                <a:lnTo>
                  <a:pt x="122" y="730"/>
                </a:lnTo>
                <a:lnTo>
                  <a:pt x="166" y="664"/>
                </a:lnTo>
                <a:lnTo>
                  <a:pt x="224" y="602"/>
                </a:lnTo>
                <a:lnTo>
                  <a:pt x="292" y="544"/>
                </a:lnTo>
                <a:lnTo>
                  <a:pt x="370" y="486"/>
                </a:lnTo>
                <a:lnTo>
                  <a:pt x="458" y="434"/>
                </a:lnTo>
                <a:lnTo>
                  <a:pt x="554" y="382"/>
                </a:lnTo>
                <a:lnTo>
                  <a:pt x="662" y="336"/>
                </a:lnTo>
                <a:lnTo>
                  <a:pt x="776" y="294"/>
                </a:lnTo>
                <a:lnTo>
                  <a:pt x="898" y="256"/>
                </a:lnTo>
                <a:lnTo>
                  <a:pt x="1028" y="222"/>
                </a:lnTo>
                <a:lnTo>
                  <a:pt x="1164" y="192"/>
                </a:lnTo>
                <a:lnTo>
                  <a:pt x="1306" y="166"/>
                </a:lnTo>
                <a:lnTo>
                  <a:pt x="1454" y="148"/>
                </a:lnTo>
                <a:lnTo>
                  <a:pt x="1606" y="132"/>
                </a:lnTo>
                <a:lnTo>
                  <a:pt x="1762" y="124"/>
                </a:lnTo>
                <a:lnTo>
                  <a:pt x="1922" y="120"/>
                </a:lnTo>
                <a:lnTo>
                  <a:pt x="2084" y="124"/>
                </a:lnTo>
                <a:lnTo>
                  <a:pt x="2240" y="132"/>
                </a:lnTo>
                <a:lnTo>
                  <a:pt x="2392" y="148"/>
                </a:lnTo>
                <a:lnTo>
                  <a:pt x="2540" y="166"/>
                </a:lnTo>
                <a:lnTo>
                  <a:pt x="2682" y="192"/>
                </a:lnTo>
                <a:lnTo>
                  <a:pt x="2818" y="222"/>
                </a:lnTo>
                <a:lnTo>
                  <a:pt x="2948" y="256"/>
                </a:lnTo>
                <a:lnTo>
                  <a:pt x="3070" y="294"/>
                </a:lnTo>
                <a:lnTo>
                  <a:pt x="3184" y="336"/>
                </a:lnTo>
                <a:lnTo>
                  <a:pt x="3292" y="382"/>
                </a:lnTo>
                <a:lnTo>
                  <a:pt x="3388" y="434"/>
                </a:lnTo>
                <a:lnTo>
                  <a:pt x="3476" y="486"/>
                </a:lnTo>
                <a:lnTo>
                  <a:pt x="3554" y="544"/>
                </a:lnTo>
                <a:lnTo>
                  <a:pt x="3622" y="602"/>
                </a:lnTo>
                <a:lnTo>
                  <a:pt x="3680" y="664"/>
                </a:lnTo>
                <a:lnTo>
                  <a:pt x="3724" y="730"/>
                </a:lnTo>
                <a:lnTo>
                  <a:pt x="3758" y="796"/>
                </a:lnTo>
                <a:lnTo>
                  <a:pt x="3778" y="864"/>
                </a:lnTo>
                <a:lnTo>
                  <a:pt x="3784" y="934"/>
                </a:lnTo>
                <a:lnTo>
                  <a:pt x="3778" y="1004"/>
                </a:lnTo>
                <a:lnTo>
                  <a:pt x="3758" y="1074"/>
                </a:lnTo>
                <a:lnTo>
                  <a:pt x="3724" y="1140"/>
                </a:lnTo>
                <a:lnTo>
                  <a:pt x="3680" y="1204"/>
                </a:lnTo>
                <a:lnTo>
                  <a:pt x="3622" y="1266"/>
                </a:lnTo>
                <a:lnTo>
                  <a:pt x="3554" y="1326"/>
                </a:lnTo>
                <a:lnTo>
                  <a:pt x="3476" y="1382"/>
                </a:lnTo>
                <a:lnTo>
                  <a:pt x="3388" y="1436"/>
                </a:lnTo>
                <a:lnTo>
                  <a:pt x="3292" y="1486"/>
                </a:lnTo>
                <a:lnTo>
                  <a:pt x="3184" y="1532"/>
                </a:lnTo>
                <a:lnTo>
                  <a:pt x="3070" y="1576"/>
                </a:lnTo>
                <a:lnTo>
                  <a:pt x="2948" y="1614"/>
                </a:lnTo>
                <a:lnTo>
                  <a:pt x="2818" y="1648"/>
                </a:lnTo>
                <a:lnTo>
                  <a:pt x="2682" y="1678"/>
                </a:lnTo>
                <a:lnTo>
                  <a:pt x="2540" y="1702"/>
                </a:lnTo>
                <a:lnTo>
                  <a:pt x="2392" y="1722"/>
                </a:lnTo>
                <a:lnTo>
                  <a:pt x="2240" y="1736"/>
                </a:lnTo>
                <a:lnTo>
                  <a:pt x="2084" y="1746"/>
                </a:lnTo>
                <a:lnTo>
                  <a:pt x="1922" y="1748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grpSp>
        <p:nvGrpSpPr>
          <p:cNvPr id="12292" name="组合 12291"/>
          <p:cNvGrpSpPr/>
          <p:nvPr/>
        </p:nvGrpSpPr>
        <p:grpSpPr>
          <a:xfrm>
            <a:off x="1447800" y="3241675"/>
            <a:ext cx="1524000" cy="1101725"/>
            <a:chOff x="0" y="0"/>
            <a:chExt cx="960" cy="694"/>
          </a:xfrm>
        </p:grpSpPr>
        <p:sp>
          <p:nvSpPr>
            <p:cNvPr id="12293" name="椭圆 12292"/>
            <p:cNvSpPr/>
            <p:nvPr/>
          </p:nvSpPr>
          <p:spPr>
            <a:xfrm rot="20056322">
              <a:off x="288" y="432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4" name="椭圆 12293"/>
            <p:cNvSpPr/>
            <p:nvPr/>
          </p:nvSpPr>
          <p:spPr>
            <a:xfrm>
              <a:off x="0" y="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12295" name="文本框 12294"/>
            <p:cNvSpPr txBox="1"/>
            <p:nvPr/>
          </p:nvSpPr>
          <p:spPr>
            <a:xfrm>
              <a:off x="0" y="210"/>
              <a:ext cx="720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/>
              <a:r>
                <a:rPr lang="zh-CN" altLang="en-US" sz="2000" b="1" dirty="0">
                  <a:solidFill>
                    <a:schemeClr val="bg1"/>
                  </a:solidFill>
                  <a:latin typeface="楷体_GB2312" pitchFamily="1" charset="-122"/>
                  <a:ea typeface="楷体_GB2312" pitchFamily="1" charset="-122"/>
                </a:rPr>
                <a:t>学相同</a:t>
              </a:r>
              <a:r>
                <a:rPr lang="zh-CN" altLang="en-US" b="1" dirty="0">
                  <a:solidFill>
                    <a:schemeClr val="bg1"/>
                  </a:solidFill>
                  <a:latin typeface="楷体_GB2312" pitchFamily="1" charset="-122"/>
                  <a:ea typeface="楷体_GB2312" pitchFamily="1" charset="-122"/>
                </a:rPr>
                <a:t> </a:t>
              </a:r>
              <a:endParaRPr lang="zh-CN" altLang="en-US" b="1" dirty="0">
                <a:solidFill>
                  <a:schemeClr val="bg1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</p:grpSp>
      <p:grpSp>
        <p:nvGrpSpPr>
          <p:cNvPr id="12296" name="组合 12295"/>
          <p:cNvGrpSpPr/>
          <p:nvPr/>
        </p:nvGrpSpPr>
        <p:grpSpPr>
          <a:xfrm>
            <a:off x="6297613" y="3962400"/>
            <a:ext cx="1550987" cy="1101725"/>
            <a:chOff x="0" y="0"/>
            <a:chExt cx="977" cy="694"/>
          </a:xfrm>
        </p:grpSpPr>
        <p:sp>
          <p:nvSpPr>
            <p:cNvPr id="12297" name="椭圆 12296"/>
            <p:cNvSpPr/>
            <p:nvPr/>
          </p:nvSpPr>
          <p:spPr>
            <a:xfrm rot="20056322">
              <a:off x="305" y="42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8" name="椭圆 12297"/>
            <p:cNvSpPr/>
            <p:nvPr/>
          </p:nvSpPr>
          <p:spPr>
            <a:xfrm>
              <a:off x="0" y="0"/>
              <a:ext cx="720" cy="69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p>
              <a:endParaRPr lang="zh-CN" altLang="en-US" dirty="0"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12299" name="文本框 12298"/>
            <p:cNvSpPr txBox="1"/>
            <p:nvPr/>
          </p:nvSpPr>
          <p:spPr>
            <a:xfrm>
              <a:off x="0" y="240"/>
              <a:ext cx="768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0" hangingPunct="0"/>
              <a:r>
                <a:rPr lang="zh-CN" altLang="en-US" sz="2000" b="1" dirty="0">
                  <a:solidFill>
                    <a:schemeClr val="bg1"/>
                  </a:solidFill>
                  <a:latin typeface="楷体_GB2312" pitchFamily="1" charset="-122"/>
                  <a:ea typeface="楷体_GB2312" pitchFamily="1" charset="-122"/>
                </a:rPr>
                <a:t>思相近</a:t>
              </a:r>
              <a:endParaRPr lang="en-US" altLang="x-none" sz="2000" b="1" dirty="0">
                <a:solidFill>
                  <a:schemeClr val="bg1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</p:grpSp>
      <p:grpSp>
        <p:nvGrpSpPr>
          <p:cNvPr id="12300" name="组合 12299"/>
          <p:cNvGrpSpPr/>
          <p:nvPr/>
        </p:nvGrpSpPr>
        <p:grpSpPr>
          <a:xfrm>
            <a:off x="3441700" y="5527675"/>
            <a:ext cx="1490663" cy="1101725"/>
            <a:chOff x="0" y="0"/>
            <a:chExt cx="939" cy="694"/>
          </a:xfrm>
        </p:grpSpPr>
        <p:sp>
          <p:nvSpPr>
            <p:cNvPr id="12301" name="椭圆 12300"/>
            <p:cNvSpPr/>
            <p:nvPr/>
          </p:nvSpPr>
          <p:spPr>
            <a:xfrm rot="20056322">
              <a:off x="267" y="435"/>
              <a:ext cx="672" cy="19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2302" name="椭圆 12301"/>
            <p:cNvSpPr/>
            <p:nvPr/>
          </p:nvSpPr>
          <p:spPr>
            <a:xfrm>
              <a:off x="0" y="0"/>
              <a:ext cx="719" cy="69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p>
              <a:pPr algn="l" eaLnBrk="0" hangingPunct="0"/>
              <a:r>
                <a:rPr lang="zh-CN" altLang="en-US" b="1" dirty="0">
                  <a:solidFill>
                    <a:schemeClr val="bg1"/>
                  </a:solidFill>
                  <a:latin typeface="楷体_GB2312" pitchFamily="1" charset="-122"/>
                  <a:ea typeface="楷体_GB2312" pitchFamily="1" charset="-122"/>
                  <a:sym typeface="+mn-ea"/>
                </a:rPr>
                <a:t>言相合</a:t>
              </a:r>
              <a:endParaRPr lang="zh-CN" altLang="en-US" dirty="0">
                <a:latin typeface="楷体_GB2312" pitchFamily="1" charset="-122"/>
                <a:ea typeface="楷体_GB2312" pitchFamily="1" charset="-122"/>
              </a:endParaRPr>
            </a:p>
          </p:txBody>
        </p:sp>
      </p:grpSp>
      <p:sp>
        <p:nvSpPr>
          <p:cNvPr id="12305" name="椭圆 12304"/>
          <p:cNvSpPr/>
          <p:nvPr/>
        </p:nvSpPr>
        <p:spPr>
          <a:xfrm rot="20056322">
            <a:off x="5278755" y="2314575"/>
            <a:ext cx="1066800" cy="3048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2306" name="椭圆 12305"/>
          <p:cNvSpPr/>
          <p:nvPr/>
        </p:nvSpPr>
        <p:spPr>
          <a:xfrm>
            <a:off x="4800600" y="1641475"/>
            <a:ext cx="1141730" cy="110172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p>
            <a:endParaRPr lang="zh-CN" altLang="en-US" dirty="0">
              <a:latin typeface="楷体_GB2312" pitchFamily="1" charset="-122"/>
              <a:ea typeface="楷体_GB2312" pitchFamily="1" charset="-122"/>
            </a:endParaRPr>
          </a:p>
        </p:txBody>
      </p:sp>
      <p:sp>
        <p:nvSpPr>
          <p:cNvPr id="12307" name="文本框 12306"/>
          <p:cNvSpPr txBox="1"/>
          <p:nvPr/>
        </p:nvSpPr>
        <p:spPr>
          <a:xfrm>
            <a:off x="4810125" y="2022475"/>
            <a:ext cx="1209675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1" charset="-122"/>
              </a:rPr>
              <a:t>行相符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楷体_GB2312" pitchFamily="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5" y="434340"/>
            <a:ext cx="394970" cy="6523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rgbClr val="003366"/>
                </a:solidFill>
                <a:sym typeface="Goudy Old Style" panose="02020502050305020303" charset="0"/>
              </a:rPr>
              <a:t>公司要什么样的员工</a:t>
            </a:r>
            <a:endParaRPr lang="zh-CN" altLang="en-US" sz="4000" b="1" dirty="0">
              <a:solidFill>
                <a:srgbClr val="003366"/>
              </a:solidFill>
              <a:sym typeface="Goudy Old Style" panose="02020502050305020303" charset="0"/>
            </a:endParaRPr>
          </a:p>
          <a:p>
            <a:r>
              <a:rPr lang="zh-CN" altLang="en-US" sz="4000" b="1" dirty="0">
                <a:solidFill>
                  <a:srgbClr val="003366"/>
                </a:solidFill>
                <a:sym typeface="Goudy Old Style" panose="02020502050305020303" charset="0"/>
              </a:rPr>
              <a:t>？</a:t>
            </a:r>
            <a:endParaRPr lang="zh-CN" altLang="en-US" sz="4000" b="1" dirty="0">
              <a:solidFill>
                <a:srgbClr val="003366"/>
              </a:solidFill>
              <a:sym typeface="Goudy Old Style" panose="02020502050305020303" charset="0"/>
            </a:endParaRPr>
          </a:p>
          <a:p>
            <a:endParaRPr lang="zh-CN" altLang="en-US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3313"/>
          <p:cNvSpPr>
            <a:spLocks noGrp="1"/>
          </p:cNvSpPr>
          <p:nvPr>
            <p:ph type="title"/>
          </p:nvPr>
        </p:nvSpPr>
        <p:spPr>
          <a:xfrm>
            <a:off x="946785" y="154940"/>
            <a:ext cx="6182995" cy="1600200"/>
          </a:xfrm>
        </p:spPr>
        <p:txBody>
          <a:bodyPr anchor="ctr"/>
          <a:p>
            <a:pPr algn="l"/>
            <a:r>
              <a:rPr lang="en-US" altLang="x-none" b="1" dirty="0">
                <a:solidFill>
                  <a:srgbClr val="003366"/>
                </a:solidFill>
                <a:sym typeface="Goudy Old Style" panose="02020502050305020303" charset="0"/>
              </a:rPr>
              <a:t> </a:t>
            </a:r>
            <a:r>
              <a:rPr lang="zh-CN" altLang="en-US" b="1" dirty="0">
                <a:solidFill>
                  <a:srgbClr val="003366"/>
                </a:solidFill>
                <a:sym typeface="Goudy Old Style" panose="02020502050305020303" charset="0"/>
              </a:rPr>
              <a:t>公司实行“师徒制”</a:t>
            </a:r>
            <a:endParaRPr lang="zh-CN" altLang="en-US" b="1" dirty="0">
              <a:solidFill>
                <a:srgbClr val="003366"/>
              </a:solidFill>
              <a:sym typeface="Goudy Old Style" panose="02020502050305020303" charset="0"/>
            </a:endParaRPr>
          </a:p>
        </p:txBody>
      </p:sp>
      <p:pic>
        <p:nvPicPr>
          <p:cNvPr id="13315" name="图片 13314" descr="038_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4505" y="4518343"/>
            <a:ext cx="4419600" cy="914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16" name="组合 13315"/>
          <p:cNvGrpSpPr/>
          <p:nvPr/>
        </p:nvGrpSpPr>
        <p:grpSpPr>
          <a:xfrm>
            <a:off x="1273493" y="3908743"/>
            <a:ext cx="2055812" cy="2008187"/>
            <a:chOff x="0" y="0"/>
            <a:chExt cx="1295" cy="1265"/>
          </a:xfrm>
        </p:grpSpPr>
        <p:sp>
          <p:nvSpPr>
            <p:cNvPr id="13317" name="椭圆 13316"/>
            <p:cNvSpPr/>
            <p:nvPr/>
          </p:nvSpPr>
          <p:spPr>
            <a:xfrm>
              <a:off x="3" y="0"/>
              <a:ext cx="1288" cy="125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gamma/>
                    <a:shade val="0"/>
                    <a:invGamma/>
                    <a:alpha val="26999"/>
                  </a:schemeClr>
                </a:gs>
                <a:gs pos="5000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0"/>
                    <a:invGamma/>
                    <a:alpha val="26999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13318" name="图片 13317" descr="a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94" cy="12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9" name="任意多边形 13318"/>
            <p:cNvSpPr/>
            <p:nvPr/>
          </p:nvSpPr>
          <p:spPr>
            <a:xfrm>
              <a:off x="652" y="1"/>
              <a:ext cx="643" cy="903"/>
            </a:xfrm>
            <a:custGeom>
              <a:avLst/>
              <a:gdLst>
                <a:gd name="txL" fmla="*/ 0 w 21600"/>
                <a:gd name="txT" fmla="*/ 0 h 30808"/>
                <a:gd name="txR" fmla="*/ 21600 w 21600"/>
                <a:gd name="txB" fmla="*/ 30808 h 30808"/>
              </a:gdLst>
              <a:ahLst/>
              <a:cxnLst>
                <a:cxn ang="270">
                  <a:pos x="0" y="0"/>
                </a:cxn>
                <a:cxn ang="90">
                  <a:pos x="19539" y="30807"/>
                </a:cxn>
                <a:cxn ang="90">
                  <a:pos x="0" y="21600"/>
                </a:cxn>
              </a:cxnLst>
              <a:rect l="txL" t="txT" r="txR" b="txB"/>
              <a:pathLst>
                <a:path w="21600" h="30808" fill="none">
                  <a:moveTo>
                    <a:pt x="0" y="0"/>
                  </a:moveTo>
                  <a:arcTo wR="21600" hR="21600" stAng="-5400000" swAng="6913821"/>
                </a:path>
                <a:path w="21600" h="30808" stroke="0">
                  <a:moveTo>
                    <a:pt x="0" y="0"/>
                  </a:moveTo>
                  <a:arcTo wR="21600" hR="21600" stAng="-5400000" swAng="6913821"/>
                  <a:lnTo>
                    <a:pt x="0" y="21600"/>
                  </a:lnTo>
                  <a:close/>
                </a:path>
              </a:pathLst>
            </a:custGeom>
            <a:solidFill>
              <a:srgbClr val="FF6600">
                <a:alpha val="59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20" name="任意多边形 13319"/>
            <p:cNvSpPr/>
            <p:nvPr/>
          </p:nvSpPr>
          <p:spPr>
            <a:xfrm rot="5400000">
              <a:off x="336" y="333"/>
              <a:ext cx="632" cy="1211"/>
            </a:xfrm>
            <a:custGeom>
              <a:avLst/>
              <a:gdLst>
                <a:gd name="txL" fmla="*/ 0 w 21600"/>
                <a:gd name="txT" fmla="*/ 0 h 40590"/>
                <a:gd name="txR" fmla="*/ 21600 w 21600"/>
                <a:gd name="txB" fmla="*/ 40590 h 40590"/>
              </a:gdLst>
              <a:ahLst/>
              <a:cxnLst>
                <a:cxn ang="270">
                  <a:pos x="8496" y="0"/>
                </a:cxn>
                <a:cxn ang="90">
                  <a:pos x="6065" y="40589"/>
                </a:cxn>
                <a:cxn ang="180">
                  <a:pos x="0" y="19859"/>
                </a:cxn>
              </a:cxnLst>
              <a:rect l="txL" t="txT" r="txR" b="txB"/>
              <a:pathLst>
                <a:path w="21600" h="40590" fill="none">
                  <a:moveTo>
                    <a:pt x="8496" y="0"/>
                  </a:moveTo>
                  <a:arcTo wR="21600" hR="21600" stAng="-4010279" swAng="8431802"/>
                </a:path>
                <a:path w="21600" h="40590" stroke="0">
                  <a:moveTo>
                    <a:pt x="8496" y="0"/>
                  </a:moveTo>
                  <a:arcTo wR="21600" hR="21600" stAng="-4010279" swAng="8431802"/>
                  <a:lnTo>
                    <a:pt x="0" y="19859"/>
                  </a:lnTo>
                  <a:close/>
                </a:path>
              </a:pathLst>
            </a:custGeom>
            <a:solidFill>
              <a:schemeClr val="hlink">
                <a:alpha val="5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21" name="任意多边形 13320"/>
            <p:cNvSpPr/>
            <p:nvPr/>
          </p:nvSpPr>
          <p:spPr>
            <a:xfrm rot="5400000" flipH="1" flipV="1">
              <a:off x="-96" y="107"/>
              <a:ext cx="853" cy="649"/>
            </a:xfrm>
            <a:custGeom>
              <a:avLst/>
              <a:gdLst>
                <a:gd name="txL" fmla="*/ 0 w 29184"/>
                <a:gd name="txT" fmla="*/ 0 h 21791"/>
                <a:gd name="txR" fmla="*/ 29184 w 29184"/>
                <a:gd name="txB" fmla="*/ 21791 h 21791"/>
              </a:gdLst>
              <a:ahLst/>
              <a:cxnLst>
                <a:cxn ang="180">
                  <a:pos x="0" y="1375"/>
                </a:cxn>
                <a:cxn ang="0">
                  <a:pos x="29183" y="21791"/>
                </a:cxn>
                <a:cxn ang="90">
                  <a:pos x="7584" y="21600"/>
                </a:cxn>
              </a:cxnLst>
              <a:rect l="txL" t="txT" r="txR" b="txB"/>
              <a:pathLst>
                <a:path w="29184" h="21791" fill="none">
                  <a:moveTo>
                    <a:pt x="0" y="1375"/>
                  </a:moveTo>
                  <a:arcTo wR="21600" hR="21600" stAng="-6633307" swAng="6663706"/>
                </a:path>
                <a:path w="29184" h="21791" stroke="0">
                  <a:moveTo>
                    <a:pt x="0" y="1375"/>
                  </a:moveTo>
                  <a:arcTo wR="21600" hR="21600" stAng="-6633307" swAng="6663706"/>
                  <a:lnTo>
                    <a:pt x="7584" y="2160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</a:ln>
          </p:spPr>
          <p:txBody>
            <a:bodyPr rot="0" vert="eaVert" wrap="none" anchor="ctr"/>
            <a:p>
              <a:endParaRPr lang="zh-CN" altLang="en-US" b="1" dirty="0">
                <a:latin typeface="Arial" panose="020B0604020202020204" pitchFamily="34" charset="0"/>
                <a:ea typeface="楷体_GB2312" pitchFamily="1" charset="-122"/>
              </a:endParaRPr>
            </a:p>
          </p:txBody>
        </p:sp>
        <p:sp>
          <p:nvSpPr>
            <p:cNvPr id="13322" name="矩形 13321"/>
            <p:cNvSpPr/>
            <p:nvPr/>
          </p:nvSpPr>
          <p:spPr>
            <a:xfrm rot="18977292">
              <a:off x="151" y="234"/>
              <a:ext cx="650" cy="467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2625074"/>
                </a:avLst>
              </a:prstTxWarp>
              <a:normAutofit/>
            </a:bodyPr>
            <a:p>
              <a:pPr algn="ctr"/>
              <a:r>
                <a:rPr lang="zh-CN" altLang="en-US" sz="1800">
                  <a:ln w="6350" cap="flat" cmpd="sng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FFFF"/>
                  </a:solidFill>
                  <a:latin typeface="Verdana" panose="020B0604030504040204" pitchFamily="2" charset="0"/>
                  <a:ea typeface="Verdana" panose="020B0604030504040204" pitchFamily="2" charset="0"/>
                </a:rPr>
                <a:t> </a:t>
              </a:r>
              <a:endParaRPr lang="zh-CN" altLang="en-US" sz="1800">
                <a:ln w="6350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Verdana" panose="020B0604030504040204" pitchFamily="2" charset="0"/>
                <a:ea typeface="Verdana" panose="020B0604030504040204" pitchFamily="2" charset="0"/>
              </a:endParaRPr>
            </a:p>
          </p:txBody>
        </p:sp>
        <p:sp>
          <p:nvSpPr>
            <p:cNvPr id="13323" name="矩形 13322"/>
            <p:cNvSpPr/>
            <p:nvPr/>
          </p:nvSpPr>
          <p:spPr>
            <a:xfrm rot="2686923">
              <a:off x="523" y="242"/>
              <a:ext cx="648" cy="467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2625074"/>
                </a:avLst>
              </a:prstTxWarp>
              <a:normAutofit/>
            </a:bodyPr>
            <a:p>
              <a:pPr algn="ctr"/>
              <a:r>
                <a:rPr lang="zh-CN" altLang="en-US" sz="1800">
                  <a:ln w="6350" cap="flat" cmpd="sng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FFFF"/>
                  </a:solidFill>
                  <a:latin typeface="Verdana" panose="020B0604030504040204" pitchFamily="2" charset="0"/>
                  <a:ea typeface="Verdana" panose="020B0604030504040204" pitchFamily="2" charset="0"/>
                </a:rPr>
                <a:t> </a:t>
              </a:r>
              <a:endParaRPr lang="zh-CN" altLang="en-US" sz="1800">
                <a:ln w="6350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Verdana" panose="020B0604030504040204" pitchFamily="2" charset="0"/>
                <a:ea typeface="Verdana" panose="020B0604030504040204" pitchFamily="2" charset="0"/>
              </a:endParaRPr>
            </a:p>
          </p:txBody>
        </p:sp>
        <p:sp>
          <p:nvSpPr>
            <p:cNvPr id="13324" name="矩形 13323"/>
            <p:cNvSpPr/>
            <p:nvPr/>
          </p:nvSpPr>
          <p:spPr>
            <a:xfrm rot="2760178">
              <a:off x="109" y="753"/>
              <a:ext cx="587" cy="240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1060778"/>
                </a:avLst>
              </a:prstTxWarp>
              <a:normAutofit/>
            </a:bodyPr>
            <a:p>
              <a:pPr algn="ctr"/>
              <a:r>
                <a:rPr lang="zh-CN" altLang="en-US" sz="1800">
                  <a:ln w="6350" cap="flat" cmpd="sng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FFFF"/>
                  </a:solidFill>
                  <a:latin typeface="Verdana" panose="020B0604030504040204" pitchFamily="2" charset="0"/>
                  <a:ea typeface="Verdana" panose="020B0604030504040204" pitchFamily="2" charset="0"/>
                </a:rPr>
                <a:t> </a:t>
              </a:r>
              <a:endParaRPr lang="zh-CN" altLang="en-US" sz="1800">
                <a:ln w="6350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Verdana" panose="020B0604030504040204" pitchFamily="2" charset="0"/>
                <a:ea typeface="Verdana" panose="020B0604030504040204" pitchFamily="2" charset="0"/>
              </a:endParaRPr>
            </a:p>
          </p:txBody>
        </p:sp>
        <p:sp>
          <p:nvSpPr>
            <p:cNvPr id="13325" name="矩形 13324"/>
            <p:cNvSpPr/>
            <p:nvPr/>
          </p:nvSpPr>
          <p:spPr>
            <a:xfrm rot="19084014">
              <a:off x="603" y="746"/>
              <a:ext cx="598" cy="236"/>
            </a:xfrm>
            <a:prstGeom prst="rect">
              <a:avLst/>
            </a:prstGeom>
          </p:spPr>
          <p:txBody>
            <a:bodyPr wrap="none" fromWordArt="1">
              <a:prstTxWarp prst="textArchDown">
                <a:avLst>
                  <a:gd name="adj" fmla="val 1060778"/>
                </a:avLst>
              </a:prstTxWarp>
              <a:normAutofit/>
            </a:bodyPr>
            <a:p>
              <a:pPr algn="ctr"/>
              <a:r>
                <a:rPr lang="zh-CN" altLang="en-US" sz="1800">
                  <a:ln w="6350" cap="flat" cmpd="sng">
                    <a:solidFill>
                      <a:srgbClr val="FFFFFF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FFFF"/>
                  </a:solidFill>
                  <a:latin typeface="Verdana" panose="020B0604030504040204" pitchFamily="2" charset="0"/>
                  <a:ea typeface="Verdana" panose="020B0604030504040204" pitchFamily="2" charset="0"/>
                </a:rPr>
                <a:t> </a:t>
              </a:r>
              <a:endParaRPr lang="zh-CN" altLang="en-US" sz="1800">
                <a:ln w="6350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Verdana" panose="020B0604030504040204" pitchFamily="2" charset="0"/>
                <a:ea typeface="Verdana" panose="020B0604030504040204" pitchFamily="2" charset="0"/>
              </a:endParaRPr>
            </a:p>
          </p:txBody>
        </p:sp>
        <p:pic>
          <p:nvPicPr>
            <p:cNvPr id="13326" name="图片 13325" descr="circuler_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" y="288"/>
              <a:ext cx="693" cy="6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7" name="椭圆 13326"/>
            <p:cNvSpPr/>
            <p:nvPr/>
          </p:nvSpPr>
          <p:spPr>
            <a:xfrm>
              <a:off x="302" y="288"/>
              <a:ext cx="688" cy="664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28" name="任意多边形 13327"/>
            <p:cNvSpPr/>
            <p:nvPr/>
          </p:nvSpPr>
          <p:spPr>
            <a:xfrm>
              <a:off x="374" y="301"/>
              <a:ext cx="540" cy="231"/>
            </a:xfrm>
            <a:custGeom>
              <a:avLst/>
              <a:gdLst/>
              <a:ahLst/>
              <a:cxnLst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DDDDDD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3329" name="组合 13328"/>
            <p:cNvGrpSpPr/>
            <p:nvPr/>
          </p:nvGrpSpPr>
          <p:grpSpPr>
            <a:xfrm rot="-1297425" flipH="1" flipV="1">
              <a:off x="354" y="806"/>
              <a:ext cx="601" cy="141"/>
              <a:chOff x="0" y="0"/>
              <a:chExt cx="893" cy="246"/>
            </a:xfrm>
          </p:grpSpPr>
          <p:grpSp>
            <p:nvGrpSpPr>
              <p:cNvPr id="13330" name="组合 13329"/>
              <p:cNvGrpSpPr/>
              <p:nvPr/>
            </p:nvGrpSpPr>
            <p:grpSpPr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13331" name="新月形 13330"/>
                <p:cNvSpPr/>
                <p:nvPr/>
              </p:nvSpPr>
              <p:spPr>
                <a:xfrm rot="5263130">
                  <a:off x="293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332" name="新月形 13331"/>
                <p:cNvSpPr/>
                <p:nvPr/>
              </p:nvSpPr>
              <p:spPr>
                <a:xfrm rot="6078281">
                  <a:off x="429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333" name="新月形 13332"/>
                <p:cNvSpPr/>
                <p:nvPr/>
              </p:nvSpPr>
              <p:spPr>
                <a:xfrm rot="6373927">
                  <a:off x="505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334" name="新月形 13333"/>
                <p:cNvSpPr/>
                <p:nvPr/>
              </p:nvSpPr>
              <p:spPr>
                <a:xfrm rot="6906312">
                  <a:off x="595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13335" name="组合 13334"/>
              <p:cNvGrpSpPr/>
              <p:nvPr/>
            </p:nvGrpSpPr>
            <p:grpSpPr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13336" name="新月形 13335"/>
                <p:cNvSpPr/>
                <p:nvPr/>
              </p:nvSpPr>
              <p:spPr>
                <a:xfrm rot="5263130">
                  <a:off x="293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337" name="新月形 13336"/>
                <p:cNvSpPr/>
                <p:nvPr/>
              </p:nvSpPr>
              <p:spPr>
                <a:xfrm rot="6078281">
                  <a:off x="429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338" name="新月形 13337"/>
                <p:cNvSpPr/>
                <p:nvPr/>
              </p:nvSpPr>
              <p:spPr>
                <a:xfrm rot="6373927">
                  <a:off x="505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339" name="新月形 13338"/>
                <p:cNvSpPr/>
                <p:nvPr/>
              </p:nvSpPr>
              <p:spPr>
                <a:xfrm rot="6906312">
                  <a:off x="595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  <p:sp>
          <p:nvSpPr>
            <p:cNvPr id="13340" name="矩形 13339"/>
            <p:cNvSpPr/>
            <p:nvPr/>
          </p:nvSpPr>
          <p:spPr>
            <a:xfrm>
              <a:off x="434" y="481"/>
              <a:ext cx="438" cy="2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zh-CN" altLang="en-US" sz="2000" b="1" dirty="0">
                  <a:solidFill>
                    <a:srgbClr val="1C1C1C"/>
                  </a:solidFill>
                  <a:latin typeface="Arial" panose="020B0604020202020204" pitchFamily="34" charset="0"/>
                  <a:ea typeface="仿宋_GB2312" pitchFamily="1" charset="-122"/>
                </a:rPr>
                <a:t>师傅</a:t>
              </a:r>
              <a:endParaRPr lang="zh-CN" altLang="en-US" sz="2000" b="1" dirty="0">
                <a:solidFill>
                  <a:srgbClr val="1C1C1C"/>
                </a:solidFill>
                <a:latin typeface="Arial" panose="020B0604020202020204" pitchFamily="34" charset="0"/>
                <a:ea typeface="仿宋_GB2312" pitchFamily="1" charset="-122"/>
              </a:endParaRPr>
            </a:p>
          </p:txBody>
        </p:sp>
        <p:sp>
          <p:nvSpPr>
            <p:cNvPr id="13341" name="矩形 13340"/>
            <p:cNvSpPr/>
            <p:nvPr/>
          </p:nvSpPr>
          <p:spPr>
            <a:xfrm flipH="1" flipV="1">
              <a:off x="317" y="720"/>
              <a:ext cx="672" cy="385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2121217"/>
                </a:avLst>
              </a:prstTxWarp>
              <a:normAutofit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为人处世</a:t>
              </a:r>
              <a:endPara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342" name="矩形 13341"/>
            <p:cNvSpPr/>
            <p:nvPr/>
          </p:nvSpPr>
          <p:spPr>
            <a:xfrm rot="3764441">
              <a:off x="726" y="302"/>
              <a:ext cx="480" cy="288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0893782"/>
                </a:avLst>
              </a:prstTxWarp>
              <a:normAutofit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技术水平</a:t>
              </a:r>
              <a:endPara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343" name="矩形 13342"/>
            <p:cNvSpPr/>
            <p:nvPr/>
          </p:nvSpPr>
          <p:spPr>
            <a:xfrm rot="18708369">
              <a:off x="79" y="283"/>
              <a:ext cx="607" cy="336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1825345"/>
                </a:avLst>
              </a:prstTxWarp>
              <a:normAutofit/>
            </a:bodyPr>
            <a:p>
              <a:pPr algn="ctr"/>
              <a:r>
                <a:rPr lang="zh-CN" altLang="en-US" sz="36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工作经验</a:t>
              </a:r>
              <a:endPara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345" name="组合 13344"/>
          <p:cNvGrpSpPr/>
          <p:nvPr/>
        </p:nvGrpSpPr>
        <p:grpSpPr>
          <a:xfrm>
            <a:off x="3183255" y="1772603"/>
            <a:ext cx="2325688" cy="2400300"/>
            <a:chOff x="0" y="0"/>
            <a:chExt cx="1465" cy="1512"/>
          </a:xfrm>
        </p:grpSpPr>
        <p:sp>
          <p:nvSpPr>
            <p:cNvPr id="13346" name="椭圆 13345"/>
            <p:cNvSpPr/>
            <p:nvPr/>
          </p:nvSpPr>
          <p:spPr>
            <a:xfrm>
              <a:off x="0" y="0"/>
              <a:ext cx="1465" cy="1512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47" name="椭圆 13346"/>
            <p:cNvSpPr/>
            <p:nvPr/>
          </p:nvSpPr>
          <p:spPr>
            <a:xfrm>
              <a:off x="83" y="85"/>
              <a:ext cx="1298" cy="1339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48" name="椭圆 13347"/>
            <p:cNvSpPr/>
            <p:nvPr/>
          </p:nvSpPr>
          <p:spPr>
            <a:xfrm>
              <a:off x="160" y="165"/>
              <a:ext cx="1144" cy="11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49" name="椭圆 13348"/>
            <p:cNvSpPr/>
            <p:nvPr/>
          </p:nvSpPr>
          <p:spPr>
            <a:xfrm>
              <a:off x="160" y="165"/>
              <a:ext cx="1144" cy="1183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50" name="椭圆 13349"/>
            <p:cNvSpPr/>
            <p:nvPr/>
          </p:nvSpPr>
          <p:spPr>
            <a:xfrm>
              <a:off x="235" y="243"/>
              <a:ext cx="994" cy="102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51" name="椭圆 13350"/>
            <p:cNvSpPr/>
            <p:nvPr/>
          </p:nvSpPr>
          <p:spPr>
            <a:xfrm>
              <a:off x="235" y="243"/>
              <a:ext cx="994" cy="102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52" name="文本框 13351"/>
            <p:cNvSpPr txBox="1"/>
            <p:nvPr/>
          </p:nvSpPr>
          <p:spPr>
            <a:xfrm>
              <a:off x="308" y="569"/>
              <a:ext cx="839" cy="3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eaLnBrk="0" hangingPunct="0"/>
              <a:r>
                <a:rPr lang="zh-CN" altLang="en-US" sz="3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师徒制</a:t>
              </a:r>
              <a:endParaRPr lang="zh-CN" altLang="en-US" sz="30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3353" name="组合 13352"/>
          <p:cNvGrpSpPr/>
          <p:nvPr/>
        </p:nvGrpSpPr>
        <p:grpSpPr>
          <a:xfrm>
            <a:off x="5819140" y="1755140"/>
            <a:ext cx="2700020" cy="2282825"/>
            <a:chOff x="0" y="0"/>
            <a:chExt cx="1296" cy="1314"/>
          </a:xfrm>
        </p:grpSpPr>
        <p:sp>
          <p:nvSpPr>
            <p:cNvPr id="13354" name="圆柱形 13353"/>
            <p:cNvSpPr/>
            <p:nvPr/>
          </p:nvSpPr>
          <p:spPr>
            <a:xfrm>
              <a:off x="0" y="955"/>
              <a:ext cx="1296" cy="35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55" name="文本框 13354"/>
            <p:cNvSpPr txBox="1"/>
            <p:nvPr/>
          </p:nvSpPr>
          <p:spPr>
            <a:xfrm>
              <a:off x="308" y="1038"/>
              <a:ext cx="696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相互学习</a:t>
              </a:r>
              <a:endParaRPr lang="zh-CN" altLang="en-US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56" name="圆柱形 13355"/>
            <p:cNvSpPr/>
            <p:nvPr/>
          </p:nvSpPr>
          <p:spPr>
            <a:xfrm>
              <a:off x="0" y="640"/>
              <a:ext cx="1296" cy="36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57" name="文本框 13356"/>
            <p:cNvSpPr txBox="1"/>
            <p:nvPr/>
          </p:nvSpPr>
          <p:spPr>
            <a:xfrm>
              <a:off x="308" y="724"/>
              <a:ext cx="696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自我提升</a:t>
              </a:r>
              <a:endParaRPr lang="zh-CN" altLang="en-US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58" name="圆柱形 13357"/>
            <p:cNvSpPr/>
            <p:nvPr/>
          </p:nvSpPr>
          <p:spPr>
            <a:xfrm>
              <a:off x="0" y="326"/>
              <a:ext cx="1296" cy="35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59" name="文本框 13358"/>
            <p:cNvSpPr txBox="1"/>
            <p:nvPr/>
          </p:nvSpPr>
          <p:spPr>
            <a:xfrm>
              <a:off x="308" y="409"/>
              <a:ext cx="696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去伪存真</a:t>
              </a:r>
              <a:endParaRPr lang="zh-CN" altLang="en-US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60" name="圆柱形 13359"/>
            <p:cNvSpPr/>
            <p:nvPr/>
          </p:nvSpPr>
          <p:spPr>
            <a:xfrm>
              <a:off x="0" y="0"/>
              <a:ext cx="1296" cy="35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3361" name="文本框 13360"/>
            <p:cNvSpPr txBox="1"/>
            <p:nvPr/>
          </p:nvSpPr>
          <p:spPr>
            <a:xfrm>
              <a:off x="308" y="83"/>
              <a:ext cx="696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分析总结</a:t>
              </a:r>
              <a:endParaRPr lang="zh-CN" altLang="en-US" b="1" dirty="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995" y="4234180"/>
            <a:ext cx="2635250" cy="23298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SC_2857 (66).TIF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151890" y="331470"/>
            <a:ext cx="8956040" cy="5789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8" name="矩形 7"/>
          <p:cNvSpPr/>
          <p:nvPr/>
        </p:nvSpPr>
        <p:spPr>
          <a:xfrm>
            <a:off x="1445895" y="331470"/>
            <a:ext cx="56921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中恩培训学院</a:t>
            </a:r>
            <a:endParaRPr lang="zh-CN" altLang="en-US" sz="7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14337"/>
          <p:cNvSpPr>
            <a:spLocks noGrp="1"/>
          </p:cNvSpPr>
          <p:nvPr>
            <p:ph type="title"/>
          </p:nvPr>
        </p:nvSpPr>
        <p:spPr>
          <a:xfrm>
            <a:off x="532765" y="4794250"/>
            <a:ext cx="8229600" cy="1143000"/>
          </a:xfrm>
        </p:spPr>
        <p:txBody>
          <a:bodyPr anchor="ctr"/>
          <a:p>
            <a:r>
              <a:rPr lang="zh-CN" altLang="en-US" sz="4000" b="1" dirty="0">
                <a:solidFill>
                  <a:srgbClr val="003366"/>
                </a:solidFill>
              </a:rPr>
              <a:t>对照一下自己是怎么样的人！</a:t>
            </a:r>
            <a:endParaRPr lang="zh-CN" altLang="en-US" sz="4000" b="1" dirty="0">
              <a:solidFill>
                <a:srgbClr val="003366"/>
              </a:solidFill>
            </a:endParaRPr>
          </a:p>
        </p:txBody>
      </p:sp>
      <p:sp>
        <p:nvSpPr>
          <p:cNvPr id="14339" name="文本占位符 14338"/>
          <p:cNvSpPr>
            <a:spLocks noGrp="1"/>
          </p:cNvSpPr>
          <p:nvPr>
            <p:ph type="body" idx="1"/>
          </p:nvPr>
        </p:nvSpPr>
        <p:spPr>
          <a:xfrm>
            <a:off x="1504315" y="1328420"/>
            <a:ext cx="4811395" cy="4526280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FF9900"/>
                </a:solidFill>
              </a:rPr>
              <a:t>20%</a:t>
            </a:r>
            <a:r>
              <a:rPr lang="zh-CN" altLang="en-US" dirty="0">
                <a:solidFill>
                  <a:srgbClr val="FF9900"/>
                </a:solidFill>
              </a:rPr>
              <a:t>的人明天的事情今天做，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x-none" dirty="0">
                <a:solidFill>
                  <a:srgbClr val="FF9900"/>
                </a:solidFill>
              </a:rPr>
              <a:t>   80%</a:t>
            </a:r>
            <a:r>
              <a:rPr lang="zh-CN" altLang="en-US" dirty="0">
                <a:solidFill>
                  <a:srgbClr val="FF9900"/>
                </a:solidFill>
              </a:rPr>
              <a:t>的人今天的事情明天做。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FF9900"/>
                </a:solidFill>
              </a:rPr>
              <a:t>20%</a:t>
            </a:r>
            <a:r>
              <a:rPr lang="zh-CN" altLang="en-US" dirty="0">
                <a:solidFill>
                  <a:srgbClr val="FF9900"/>
                </a:solidFill>
              </a:rPr>
              <a:t>的人改变自己，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zh-CN" altLang="en-US" dirty="0">
                <a:solidFill>
                  <a:srgbClr val="FF9900"/>
                </a:solidFill>
              </a:rPr>
              <a:t>   </a:t>
            </a:r>
            <a:r>
              <a:rPr lang="en-US" altLang="x-none" dirty="0">
                <a:solidFill>
                  <a:srgbClr val="FF9900"/>
                </a:solidFill>
              </a:rPr>
              <a:t>80%</a:t>
            </a:r>
            <a:r>
              <a:rPr lang="zh-CN" altLang="en-US" dirty="0">
                <a:solidFill>
                  <a:srgbClr val="FF9900"/>
                </a:solidFill>
              </a:rPr>
              <a:t>的人改变别人。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FF9900"/>
                </a:solidFill>
              </a:rPr>
              <a:t>20%</a:t>
            </a:r>
            <a:r>
              <a:rPr lang="zh-CN" altLang="en-US" dirty="0">
                <a:solidFill>
                  <a:srgbClr val="FF9900"/>
                </a:solidFill>
              </a:rPr>
              <a:t>的人爱争气，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zh-CN" altLang="en-US" dirty="0">
                <a:solidFill>
                  <a:srgbClr val="FF9900"/>
                </a:solidFill>
              </a:rPr>
              <a:t>   </a:t>
            </a:r>
            <a:r>
              <a:rPr lang="en-US" altLang="x-none" dirty="0">
                <a:solidFill>
                  <a:srgbClr val="FF9900"/>
                </a:solidFill>
              </a:rPr>
              <a:t>80%</a:t>
            </a:r>
            <a:r>
              <a:rPr lang="zh-CN" altLang="en-US" dirty="0">
                <a:solidFill>
                  <a:srgbClr val="FF9900"/>
                </a:solidFill>
              </a:rPr>
              <a:t>的人爱生气。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x-none" dirty="0">
                <a:solidFill>
                  <a:srgbClr val="FF9900"/>
                </a:solidFill>
              </a:rPr>
              <a:t>20%</a:t>
            </a:r>
            <a:r>
              <a:rPr lang="zh-CN" altLang="en-US" dirty="0">
                <a:solidFill>
                  <a:srgbClr val="FF9900"/>
                </a:solidFill>
              </a:rPr>
              <a:t>的人会坚持，</a:t>
            </a:r>
            <a:endParaRPr lang="zh-CN" altLang="en-US" dirty="0">
              <a:solidFill>
                <a:srgbClr val="FF99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zh-CN" altLang="en-US" dirty="0">
                <a:solidFill>
                  <a:srgbClr val="FF9900"/>
                </a:solidFill>
              </a:rPr>
              <a:t>   </a:t>
            </a:r>
            <a:r>
              <a:rPr lang="en-US" altLang="x-none" dirty="0">
                <a:solidFill>
                  <a:srgbClr val="FF9900"/>
                </a:solidFill>
              </a:rPr>
              <a:t>80%</a:t>
            </a:r>
            <a:r>
              <a:rPr lang="zh-CN" altLang="en-US" dirty="0">
                <a:solidFill>
                  <a:srgbClr val="FF9900"/>
                </a:solidFill>
              </a:rPr>
              <a:t>的人爱放弃</a:t>
            </a:r>
            <a:endParaRPr lang="en-US" altLang="x-none" dirty="0"/>
          </a:p>
          <a:p>
            <a:pPr>
              <a:lnSpc>
                <a:spcPct val="90000"/>
              </a:lnSpc>
            </a:pPr>
            <a:endParaRPr lang="en-US" altLang="x-none" dirty="0"/>
          </a:p>
          <a:p>
            <a:pPr marL="0" indent="0">
              <a:lnSpc>
                <a:spcPct val="90000"/>
              </a:lnSpc>
              <a:buNone/>
            </a:pPr>
            <a:endParaRPr lang="en-US" altLang="x-none" dirty="0"/>
          </a:p>
          <a:p>
            <a:pPr>
              <a:lnSpc>
                <a:spcPct val="90000"/>
              </a:lnSpc>
            </a:pPr>
            <a:endParaRPr lang="en-US" altLang="x-none" dirty="0"/>
          </a:p>
          <a:p>
            <a:pPr>
              <a:lnSpc>
                <a:spcPct val="90000"/>
              </a:lnSpc>
              <a:buNone/>
            </a:pPr>
            <a:endParaRPr lang="en-US" altLang="x-none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160" y="1517650"/>
            <a:ext cx="4553585" cy="39884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6603"/>
          <a:stretch>
            <a:fillRect/>
          </a:stretch>
        </p:blipFill>
        <p:spPr>
          <a:xfrm>
            <a:off x="93345" y="66675"/>
            <a:ext cx="2524125" cy="93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15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>
                                            <p:txEl>
                                              <p:charRg st="15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charRg st="15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33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9">
                                            <p:txEl>
                                              <p:charRg st="33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charRg st="33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charRg st="44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5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39">
                                            <p:txEl>
                                              <p:charRg st="5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39">
                                            <p:txEl>
                                              <p:charRg st="5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68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charRg st="68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charRg st="68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81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charRg st="81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charRg st="81" end="9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charRg st="91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39">
                                            <p:txEl>
                                              <p:charRg st="91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39">
                                            <p:txEl>
                                              <p:charRg st="91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0401300" cy="6858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直角三角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8" y="4468813"/>
            <a:ext cx="3495675" cy="238918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9" name="等腰三角形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 flipH="1">
            <a:off x="2039938" y="3152775"/>
            <a:ext cx="1187450" cy="854075"/>
          </a:xfrm>
          <a:prstGeom prst="triangle">
            <a:avLst>
              <a:gd name="adj" fmla="val 50000"/>
            </a:avLst>
          </a:prstGeom>
          <a:noFill/>
          <a:ln w="12700" cmpd="sng">
            <a:solidFill>
              <a:schemeClr val="accent1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9" name="等腰三角形 4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>
            <a:off x="5774041" y="3664440"/>
            <a:ext cx="789290" cy="68194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0" name="等腰三角形 4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5939758" y="3937126"/>
            <a:ext cx="617318" cy="53336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5362" name="标题 15361"/>
          <p:cNvSpPr>
            <a:spLocks noGrp="1"/>
          </p:cNvSpPr>
          <p:nvPr/>
        </p:nvSpPr>
        <p:spPr>
          <a:xfrm>
            <a:off x="1892300" y="201295"/>
            <a:ext cx="8229600" cy="11430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b="1" dirty="0">
                <a:solidFill>
                  <a:srgbClr val="003366"/>
                </a:solidFill>
                <a:sym typeface="Goudy Old Style" panose="02020502050305020303" charset="0"/>
              </a:rPr>
              <a:t>   </a:t>
            </a:r>
            <a:r>
              <a:rPr lang="zh-CN" altLang="en-US" b="1" dirty="0">
                <a:solidFill>
                  <a:srgbClr val="003366"/>
                </a:solidFill>
                <a:sym typeface="Goudy Old Style" panose="02020502050305020303" charset="0"/>
              </a:rPr>
              <a:t>员工怎样提升自我修养？</a:t>
            </a:r>
            <a:endParaRPr lang="zh-CN" altLang="en-US" b="1" dirty="0">
              <a:solidFill>
                <a:srgbClr val="003366"/>
              </a:solidFill>
              <a:sym typeface="Goudy Old Style" panose="02020502050305020303" charset="0"/>
            </a:endParaRPr>
          </a:p>
        </p:txBody>
      </p:sp>
      <p:grpSp>
        <p:nvGrpSpPr>
          <p:cNvPr id="15363" name="组合 15362"/>
          <p:cNvGrpSpPr/>
          <p:nvPr/>
        </p:nvGrpSpPr>
        <p:grpSpPr>
          <a:xfrm>
            <a:off x="1917700" y="1787525"/>
            <a:ext cx="3963988" cy="2184400"/>
            <a:chOff x="0" y="0"/>
            <a:chExt cx="2497" cy="1376"/>
          </a:xfrm>
        </p:grpSpPr>
        <p:sp>
          <p:nvSpPr>
            <p:cNvPr id="15364" name="任意多边形 15363"/>
            <p:cNvSpPr/>
            <p:nvPr/>
          </p:nvSpPr>
          <p:spPr>
            <a:xfrm>
              <a:off x="192" y="0"/>
              <a:ext cx="2305" cy="1376"/>
            </a:xfrm>
            <a:custGeom>
              <a:avLst/>
              <a:gdLst/>
              <a:ahLst/>
              <a:cxnLst/>
              <a:pathLst>
                <a:path w="2305" h="1184">
                  <a:moveTo>
                    <a:pt x="2304" y="691"/>
                  </a:moveTo>
                  <a:cubicBezTo>
                    <a:pt x="2183" y="700"/>
                    <a:pt x="2056" y="766"/>
                    <a:pt x="1991" y="833"/>
                  </a:cubicBezTo>
                  <a:cubicBezTo>
                    <a:pt x="1926" y="900"/>
                    <a:pt x="1835" y="1007"/>
                    <a:pt x="1817" y="1184"/>
                  </a:cubicBezTo>
                  <a:lnTo>
                    <a:pt x="0" y="1184"/>
                  </a:lnTo>
                  <a:lnTo>
                    <a:pt x="0" y="1"/>
                  </a:lnTo>
                  <a:lnTo>
                    <a:pt x="2305" y="0"/>
                  </a:lnTo>
                  <a:lnTo>
                    <a:pt x="2304" y="691"/>
                  </a:lnTo>
                  <a:close/>
                </a:path>
              </a:pathLst>
            </a:custGeom>
            <a:solidFill>
              <a:schemeClr val="accent2">
                <a:alpha val="14999"/>
              </a:schemeClr>
            </a:soli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Front">
                <a:rot lat="0" lon="0" rev="0"/>
              </a:camera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B2B2B2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15365" name="矩形 15364"/>
            <p:cNvSpPr/>
            <p:nvPr/>
          </p:nvSpPr>
          <p:spPr>
            <a:xfrm>
              <a:off x="182" y="0"/>
              <a:ext cx="2301" cy="26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5366" name="矩形 15365"/>
            <p:cNvSpPr/>
            <p:nvPr/>
          </p:nvSpPr>
          <p:spPr>
            <a:xfrm>
              <a:off x="192" y="0"/>
              <a:ext cx="1422" cy="232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4D4D4D">
                  <a:alpha val="50000"/>
                </a:srgbClr>
              </a:outerShdw>
            </a:effectLst>
          </p:spPr>
          <p:txBody>
            <a:bodyPr>
              <a:spAutoFit/>
            </a:bodyPr>
            <a:p>
              <a:pPr algn="l"/>
              <a:r>
                <a:rPr lang="zh-CN" altLang="en-US" b="1" dirty="0">
                  <a:solidFill>
                    <a:srgbClr val="FFFFFF"/>
                  </a:solidFill>
                  <a:latin typeface="楷体_GB2312" pitchFamily="1" charset="-122"/>
                  <a:ea typeface="楷体_GB2312" pitchFamily="1" charset="-122"/>
                </a:rPr>
                <a:t>诚信可靠</a:t>
              </a:r>
              <a:endParaRPr lang="en-US" altLang="x-none" b="1" dirty="0">
                <a:solidFill>
                  <a:srgbClr val="FFFFFF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15367" name="矩形 15366"/>
            <p:cNvSpPr/>
            <p:nvPr/>
          </p:nvSpPr>
          <p:spPr>
            <a:xfrm>
              <a:off x="0" y="432"/>
              <a:ext cx="2304" cy="6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342900" indent="-342900" algn="l" eaLnBrk="0" hangingPunct="0">
                <a:lnSpc>
                  <a:spcPct val="110000"/>
                </a:lnSpc>
              </a:pPr>
              <a:r>
                <a:rPr lang="zh-CN" altLang="en-US" sz="1500" b="1" dirty="0">
                  <a:latin typeface="楷体_GB2312" pitchFamily="1" charset="-122"/>
                  <a:ea typeface="楷体_GB2312" pitchFamily="1" charset="-122"/>
                </a:rPr>
                <a:t>    任何一个企业宁可要一个对企业足够忠诚、哪怕能力差一点儿的员工，也不愿意要一个能力非凡但却朝三暮四的员工</a:t>
              </a:r>
              <a:r>
                <a:rPr lang="zh-CN" altLang="en-US" sz="1500" dirty="0">
                  <a:latin typeface="楷体_GB2312" pitchFamily="1" charset="-122"/>
                  <a:ea typeface="楷体_GB2312" pitchFamily="1" charset="-122"/>
                </a:rPr>
                <a:t> </a:t>
              </a:r>
              <a:r>
                <a:rPr lang="zh-CN" altLang="en-US" sz="1500" b="1" dirty="0">
                  <a:latin typeface="楷体_GB2312" pitchFamily="1" charset="-122"/>
                  <a:ea typeface="楷体_GB2312" pitchFamily="1" charset="-122"/>
                </a:rPr>
                <a:t>。</a:t>
              </a:r>
              <a:endParaRPr lang="zh-CN" altLang="en-US" sz="1500" b="1" dirty="0">
                <a:latin typeface="楷体_GB2312" pitchFamily="1" charset="-122"/>
                <a:ea typeface="楷体_GB2312" pitchFamily="1" charset="-122"/>
              </a:endParaRPr>
            </a:p>
          </p:txBody>
        </p:sp>
      </p:grpSp>
      <p:grpSp>
        <p:nvGrpSpPr>
          <p:cNvPr id="15368" name="组合 15367"/>
          <p:cNvGrpSpPr/>
          <p:nvPr/>
        </p:nvGrpSpPr>
        <p:grpSpPr>
          <a:xfrm>
            <a:off x="6515100" y="1787525"/>
            <a:ext cx="3810000" cy="2508251"/>
            <a:chOff x="0" y="0"/>
            <a:chExt cx="2400" cy="1580"/>
          </a:xfrm>
        </p:grpSpPr>
        <p:sp>
          <p:nvSpPr>
            <p:cNvPr id="15369" name="任意多边形 15368"/>
            <p:cNvSpPr/>
            <p:nvPr/>
          </p:nvSpPr>
          <p:spPr>
            <a:xfrm>
              <a:off x="0" y="0"/>
              <a:ext cx="2305" cy="1376"/>
            </a:xfrm>
            <a:custGeom>
              <a:avLst/>
              <a:gdLst/>
              <a:ahLst/>
              <a:cxnLst/>
              <a:pathLst>
                <a:path w="2305" h="1184">
                  <a:moveTo>
                    <a:pt x="1" y="691"/>
                  </a:moveTo>
                  <a:cubicBezTo>
                    <a:pt x="122" y="700"/>
                    <a:pt x="249" y="766"/>
                    <a:pt x="314" y="833"/>
                  </a:cubicBezTo>
                  <a:cubicBezTo>
                    <a:pt x="379" y="900"/>
                    <a:pt x="463" y="1005"/>
                    <a:pt x="481" y="1182"/>
                  </a:cubicBezTo>
                  <a:lnTo>
                    <a:pt x="2305" y="1184"/>
                  </a:lnTo>
                  <a:lnTo>
                    <a:pt x="2305" y="1"/>
                  </a:lnTo>
                  <a:lnTo>
                    <a:pt x="0" y="0"/>
                  </a:lnTo>
                  <a:lnTo>
                    <a:pt x="1" y="691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Front">
                <a:rot lat="0" lon="0" rev="0"/>
              </a:camera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B2B2B2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15370" name="矩形 15369"/>
            <p:cNvSpPr/>
            <p:nvPr/>
          </p:nvSpPr>
          <p:spPr>
            <a:xfrm flipH="1">
              <a:off x="0" y="0"/>
              <a:ext cx="2308" cy="266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alpha val="79999"/>
                  </a:schemeClr>
                </a:gs>
                <a:gs pos="50000">
                  <a:schemeClr val="folHlink">
                    <a:gamma/>
                    <a:shade val="89020"/>
                    <a:invGamma/>
                  </a:schemeClr>
                </a:gs>
                <a:gs pos="100000">
                  <a:schemeClr val="folHlink">
                    <a:alpha val="79999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1" name="矩形 15370"/>
            <p:cNvSpPr/>
            <p:nvPr/>
          </p:nvSpPr>
          <p:spPr>
            <a:xfrm>
              <a:off x="864" y="0"/>
              <a:ext cx="1422" cy="232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4D4D4D">
                  <a:alpha val="50000"/>
                </a:srgbClr>
              </a:outerShdw>
            </a:effectLst>
          </p:spPr>
          <p:txBody>
            <a:bodyPr>
              <a:spAutoFit/>
            </a:bodyPr>
            <a:p>
              <a:pPr algn="r"/>
              <a:r>
                <a:rPr lang="zh-CN" altLang="en-US" b="1" dirty="0">
                  <a:solidFill>
                    <a:srgbClr val="FFFFFF"/>
                  </a:solidFill>
                  <a:latin typeface="楷体_GB2312" pitchFamily="1" charset="-122"/>
                  <a:ea typeface="楷体_GB2312" pitchFamily="1" charset="-122"/>
                </a:rPr>
                <a:t>敬业精神</a:t>
              </a:r>
              <a:endParaRPr lang="zh-CN" altLang="en-US" b="1" dirty="0">
                <a:solidFill>
                  <a:srgbClr val="FFFFFF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15372" name="矩形 15371"/>
            <p:cNvSpPr/>
            <p:nvPr/>
          </p:nvSpPr>
          <p:spPr>
            <a:xfrm>
              <a:off x="192" y="288"/>
              <a:ext cx="2208" cy="12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342900" indent="-342900" algn="l" eaLnBrk="0" hangingPunct="0">
                <a:lnSpc>
                  <a:spcPct val="110000"/>
                </a:lnSpc>
              </a:pPr>
              <a:r>
                <a:rPr lang="zh-CN" altLang="en-US" sz="1200" b="1" dirty="0">
                  <a:latin typeface="楷体_GB2312" pitchFamily="1" charset="-122"/>
                  <a:ea typeface="楷体_GB2312" pitchFamily="1" charset="-122"/>
                </a:rPr>
                <a:t>    </a:t>
              </a:r>
              <a:r>
                <a:rPr lang="zh-CN" altLang="en-US" sz="1400" b="1" dirty="0">
                  <a:latin typeface="楷体_GB2312" pitchFamily="1" charset="-122"/>
                  <a:ea typeface="楷体_GB2312" pitchFamily="1" charset="-122"/>
                </a:rPr>
                <a:t>企业需要员工有工作目标和责任心，精力充沛的带着激情去工作，踏实的、尽职的、一丝不苟的、有效率的完成自己的本职工作，也对上司交办的所有工作都能主动的、负责的、最有兴趣、最愿意去做，并且是个严守时刻的、守纪律的好员工。</a:t>
              </a:r>
              <a:br>
                <a:rPr lang="zh-CN" altLang="en-US" b="1" dirty="0">
                  <a:latin typeface="Arial" panose="020B0604020202020204" pitchFamily="34" charset="0"/>
                </a:rPr>
              </a:br>
              <a:endParaRPr lang="zh-CN" altLang="en-US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5373" name="组合 15372"/>
          <p:cNvGrpSpPr/>
          <p:nvPr/>
        </p:nvGrpSpPr>
        <p:grpSpPr>
          <a:xfrm>
            <a:off x="1841500" y="4053205"/>
            <a:ext cx="4114800" cy="2454275"/>
            <a:chOff x="0" y="0"/>
            <a:chExt cx="2592" cy="1546"/>
          </a:xfrm>
        </p:grpSpPr>
        <p:sp>
          <p:nvSpPr>
            <p:cNvPr id="15374" name="任意多边形 15373"/>
            <p:cNvSpPr/>
            <p:nvPr/>
          </p:nvSpPr>
          <p:spPr>
            <a:xfrm>
              <a:off x="238" y="18"/>
              <a:ext cx="2305" cy="1422"/>
            </a:xfrm>
            <a:custGeom>
              <a:avLst/>
              <a:gdLst/>
              <a:ahLst/>
              <a:cxnLst/>
              <a:pathLst>
                <a:path w="2305" h="1184">
                  <a:moveTo>
                    <a:pt x="2304" y="493"/>
                  </a:moveTo>
                  <a:cubicBezTo>
                    <a:pt x="2183" y="484"/>
                    <a:pt x="2056" y="418"/>
                    <a:pt x="1991" y="351"/>
                  </a:cubicBezTo>
                  <a:cubicBezTo>
                    <a:pt x="1926" y="284"/>
                    <a:pt x="1831" y="178"/>
                    <a:pt x="1813" y="1"/>
                  </a:cubicBezTo>
                  <a:lnTo>
                    <a:pt x="0" y="0"/>
                  </a:lnTo>
                  <a:lnTo>
                    <a:pt x="0" y="1183"/>
                  </a:lnTo>
                  <a:lnTo>
                    <a:pt x="2305" y="1184"/>
                  </a:lnTo>
                  <a:lnTo>
                    <a:pt x="2304" y="493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Front">
                <a:rot lat="0" lon="0" rev="0"/>
              </a:camera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B2B2B2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15375" name="任意多边形 15374"/>
            <p:cNvSpPr/>
            <p:nvPr/>
          </p:nvSpPr>
          <p:spPr>
            <a:xfrm flipH="1">
              <a:off x="240" y="0"/>
              <a:ext cx="1994" cy="295"/>
            </a:xfrm>
            <a:custGeom>
              <a:avLst/>
              <a:gdLst/>
              <a:ahLst/>
              <a:cxnLst/>
              <a:pathLst>
                <a:path w="2007" h="291">
                  <a:moveTo>
                    <a:pt x="176" y="3"/>
                  </a:moveTo>
                  <a:cubicBezTo>
                    <a:pt x="133" y="163"/>
                    <a:pt x="72" y="214"/>
                    <a:pt x="0" y="291"/>
                  </a:cubicBezTo>
                  <a:lnTo>
                    <a:pt x="2007" y="291"/>
                  </a:lnTo>
                  <a:lnTo>
                    <a:pt x="2007" y="0"/>
                  </a:lnTo>
                  <a:lnTo>
                    <a:pt x="176" y="3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79999"/>
                  </a:schemeClr>
                </a:gs>
                <a:gs pos="50000">
                  <a:schemeClr val="accent1">
                    <a:gamma/>
                    <a:shade val="89020"/>
                    <a:invGamma/>
                    <a:alpha val="100000"/>
                  </a:schemeClr>
                </a:gs>
                <a:gs pos="100000">
                  <a:schemeClr val="accent1">
                    <a:alpha val="79999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76" name="矩形 15375"/>
            <p:cNvSpPr/>
            <p:nvPr/>
          </p:nvSpPr>
          <p:spPr>
            <a:xfrm>
              <a:off x="210" y="0"/>
              <a:ext cx="1422" cy="251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4D4D4D">
                  <a:alpha val="50000"/>
                </a:srgbClr>
              </a:outerShdw>
            </a:effectLst>
          </p:spPr>
          <p:txBody>
            <a:bodyPr>
              <a:spAutoFit/>
            </a:bodyPr>
            <a:p>
              <a:pPr algn="l"/>
              <a:r>
                <a:rPr lang="zh-CN" altLang="en-US" sz="2000" b="1" dirty="0">
                  <a:solidFill>
                    <a:srgbClr val="FFFFFF"/>
                  </a:solidFill>
                  <a:latin typeface="楷体_GB2312" pitchFamily="1" charset="-122"/>
                  <a:ea typeface="楷体_GB2312" pitchFamily="1" charset="-122"/>
                </a:rPr>
                <a:t>团队意识</a:t>
              </a:r>
              <a:endParaRPr lang="zh-CN" altLang="en-US" sz="2000" b="1" dirty="0">
                <a:solidFill>
                  <a:srgbClr val="FFFFFF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15377" name="文本框 15376"/>
            <p:cNvSpPr txBox="1"/>
            <p:nvPr/>
          </p:nvSpPr>
          <p:spPr>
            <a:xfrm>
              <a:off x="0" y="374"/>
              <a:ext cx="2592" cy="11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342900" indent="-342900" algn="l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 b="1" dirty="0">
                  <a:latin typeface="Arial" panose="020B0604020202020204" pitchFamily="34" charset="0"/>
                  <a:ea typeface="楷体_GB2312" pitchFamily="1" charset="-122"/>
                </a:rPr>
                <a:t>        员工具备“团队合作”能力，团结其他团队成员，努力使自己融入团队之中；将个人努力与实现团队目标结合起来，完成自己在团队中的任务，以实际工作支持团队的决定，成为可信任的团队成员；在团队决策时提出自己的建议及理由，得到上级认同；随时告知其他成员有关团队活动、个人行动和重要的事件，共享有关的信息；认识到团队成员的不同特点，并且把它作为可以接触、学习知识与获取信息的机会；营造开放、包容和互相支持的气氛，加强集体向心力；对其他团队成员的能力和贡献抱以积极的态度，用积极的口吻评价团队成员。</a:t>
              </a:r>
              <a:br>
                <a:rPr lang="zh-CN" altLang="en-US" sz="1200" dirty="0">
                  <a:latin typeface="Arial" panose="020B0604020202020204" pitchFamily="34" charset="0"/>
                </a:rPr>
              </a:br>
              <a:endParaRPr lang="zh-CN" altLang="en-US" sz="12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5378" name="组合 15377"/>
          <p:cNvGrpSpPr/>
          <p:nvPr/>
        </p:nvGrpSpPr>
        <p:grpSpPr>
          <a:xfrm>
            <a:off x="6585268" y="4077018"/>
            <a:ext cx="3659187" cy="2286000"/>
            <a:chOff x="82" y="9"/>
            <a:chExt cx="2305" cy="1440"/>
          </a:xfrm>
        </p:grpSpPr>
        <p:sp>
          <p:nvSpPr>
            <p:cNvPr id="15379" name="任意多边形 15378"/>
            <p:cNvSpPr/>
            <p:nvPr/>
          </p:nvSpPr>
          <p:spPr>
            <a:xfrm>
              <a:off x="82" y="21"/>
              <a:ext cx="2305" cy="1428"/>
            </a:xfrm>
            <a:custGeom>
              <a:avLst/>
              <a:gdLst/>
              <a:ahLst/>
              <a:cxnLst/>
              <a:pathLst>
                <a:path w="2305" h="1185">
                  <a:moveTo>
                    <a:pt x="1" y="494"/>
                  </a:moveTo>
                  <a:cubicBezTo>
                    <a:pt x="122" y="485"/>
                    <a:pt x="249" y="419"/>
                    <a:pt x="314" y="352"/>
                  </a:cubicBezTo>
                  <a:cubicBezTo>
                    <a:pt x="379" y="285"/>
                    <a:pt x="465" y="177"/>
                    <a:pt x="483" y="0"/>
                  </a:cubicBezTo>
                  <a:lnTo>
                    <a:pt x="2305" y="1"/>
                  </a:lnTo>
                  <a:lnTo>
                    <a:pt x="2305" y="1184"/>
                  </a:lnTo>
                  <a:lnTo>
                    <a:pt x="0" y="1185"/>
                  </a:lnTo>
                  <a:lnTo>
                    <a:pt x="1" y="494"/>
                  </a:lnTo>
                  <a:close/>
                </a:path>
              </a:pathLst>
            </a:custGeom>
            <a:solidFill>
              <a:schemeClr val="hlink">
                <a:alpha val="14999"/>
              </a:schemeClr>
            </a:soli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Front">
                <a:rot lat="0" lon="0" rev="0"/>
              </a:camera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B2B2B2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15380" name="任意多边形 15379"/>
            <p:cNvSpPr/>
            <p:nvPr/>
          </p:nvSpPr>
          <p:spPr>
            <a:xfrm>
              <a:off x="336" y="21"/>
              <a:ext cx="2007" cy="291"/>
            </a:xfrm>
            <a:custGeom>
              <a:avLst/>
              <a:gdLst/>
              <a:ahLst/>
              <a:cxnLst/>
              <a:pathLst>
                <a:path w="2007" h="291">
                  <a:moveTo>
                    <a:pt x="176" y="3"/>
                  </a:moveTo>
                  <a:cubicBezTo>
                    <a:pt x="133" y="163"/>
                    <a:pt x="72" y="214"/>
                    <a:pt x="0" y="291"/>
                  </a:cubicBezTo>
                  <a:lnTo>
                    <a:pt x="2007" y="291"/>
                  </a:lnTo>
                  <a:lnTo>
                    <a:pt x="2007" y="0"/>
                  </a:lnTo>
                  <a:lnTo>
                    <a:pt x="176" y="3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alpha val="79999"/>
                  </a:schemeClr>
                </a:gs>
                <a:gs pos="50000">
                  <a:schemeClr val="hlink">
                    <a:gamma/>
                    <a:shade val="89020"/>
                    <a:invGamma/>
                    <a:alpha val="100000"/>
                  </a:schemeClr>
                </a:gs>
                <a:gs pos="100000">
                  <a:schemeClr val="hlink">
                    <a:alpha val="79999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81" name="矩形 15380"/>
            <p:cNvSpPr/>
            <p:nvPr/>
          </p:nvSpPr>
          <p:spPr>
            <a:xfrm>
              <a:off x="889" y="9"/>
              <a:ext cx="1422" cy="232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4D4D4D">
                  <a:alpha val="50000"/>
                </a:srgbClr>
              </a:outerShdw>
            </a:effectLst>
          </p:spPr>
          <p:txBody>
            <a:bodyPr>
              <a:spAutoFit/>
            </a:bodyPr>
            <a:p>
              <a:pPr algn="r"/>
              <a:r>
                <a:rPr lang="zh-CN" altLang="en-US" b="1" dirty="0">
                  <a:solidFill>
                    <a:srgbClr val="FFFFFF"/>
                  </a:solidFill>
                  <a:latin typeface="楷体_GB2312" pitchFamily="1" charset="-122"/>
                  <a:ea typeface="楷体_GB2312" pitchFamily="1" charset="-122"/>
                </a:rPr>
                <a:t>沟通能力</a:t>
              </a:r>
              <a:endParaRPr lang="zh-CN" altLang="en-US" b="1" dirty="0">
                <a:solidFill>
                  <a:srgbClr val="FFFFFF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  <p:sp>
          <p:nvSpPr>
            <p:cNvPr id="15382" name="文本框 15381"/>
            <p:cNvSpPr txBox="1"/>
            <p:nvPr/>
          </p:nvSpPr>
          <p:spPr>
            <a:xfrm>
              <a:off x="149" y="294"/>
              <a:ext cx="2112" cy="11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marL="342900" indent="-342900" algn="l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楷体_GB2312" pitchFamily="1" charset="-122"/>
                </a:rPr>
                <a:t>     强调上下级之间要保持及时沟通，并直接表达自己的建议。</a:t>
              </a:r>
              <a:endParaRPr lang="zh-CN" altLang="en-US" b="1" dirty="0">
                <a:latin typeface="Arial" panose="020B0604020202020204" pitchFamily="34" charset="0"/>
                <a:ea typeface="楷体_GB2312" pitchFamily="1" charset="-122"/>
              </a:endParaRPr>
            </a:p>
            <a:p>
              <a:pPr marL="342900" indent="-342900" algn="l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b="1" dirty="0">
                  <a:latin typeface="Arial" panose="020B0604020202020204" pitchFamily="34" charset="0"/>
                  <a:ea typeface="楷体_GB2312" pitchFamily="1" charset="-122"/>
                </a:rPr>
                <a:t>      一个人的沟通能力不在于说话多少，而在于思路是否清晰、有逻辑性，能否善于表达、有亲和力。</a:t>
              </a:r>
              <a:r>
                <a:rPr lang="zh-CN" altLang="en-US" dirty="0">
                  <a:latin typeface="Arial" panose="020B0604020202020204" pitchFamily="34" charset="0"/>
                </a:rPr>
                <a:t> </a:t>
              </a:r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5383" name="组合 15382"/>
          <p:cNvGrpSpPr/>
          <p:nvPr/>
        </p:nvGrpSpPr>
        <p:grpSpPr>
          <a:xfrm>
            <a:off x="5318125" y="3081020"/>
            <a:ext cx="1682750" cy="1905000"/>
            <a:chOff x="0" y="0"/>
            <a:chExt cx="1060" cy="1200"/>
          </a:xfrm>
        </p:grpSpPr>
        <p:grpSp>
          <p:nvGrpSpPr>
            <p:cNvPr id="15384" name="组合 15383"/>
            <p:cNvGrpSpPr/>
            <p:nvPr/>
          </p:nvGrpSpPr>
          <p:grpSpPr>
            <a:xfrm>
              <a:off x="0" y="0"/>
              <a:ext cx="1060" cy="1200"/>
              <a:chOff x="0" y="0"/>
              <a:chExt cx="1060" cy="1060"/>
            </a:xfrm>
          </p:grpSpPr>
          <p:sp>
            <p:nvSpPr>
              <p:cNvPr id="15385" name="椭圆 15384"/>
              <p:cNvSpPr/>
              <p:nvPr/>
            </p:nvSpPr>
            <p:spPr>
              <a:xfrm>
                <a:off x="0" y="0"/>
                <a:ext cx="1060" cy="106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54118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54118"/>
                      <a:invGamma/>
                    </a:srgbClr>
                  </a:gs>
                </a:gsLst>
                <a:lin ang="18900000" scaled="1"/>
                <a:tileRect/>
              </a:gradFill>
              <a:ln w="9525" cap="flat" cmpd="sng">
                <a:solidFill>
                  <a:srgbClr val="DDDDDD"/>
                </a:solidFill>
                <a:prstDash val="solid"/>
                <a:headEnd type="none" w="med" len="med"/>
                <a:tailEnd type="none" w="med" len="med"/>
              </a:ln>
              <a:effectLst>
                <a:outerShdw dist="35921" dir="2699999" algn="ctr" rotWithShape="0">
                  <a:schemeClr val="bg2">
                    <a:alpha val="50000"/>
                  </a:schemeClr>
                </a:outerShdw>
              </a:effectLst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15386" name="组合 15385"/>
              <p:cNvGrpSpPr/>
              <p:nvPr/>
            </p:nvGrpSpPr>
            <p:grpSpPr>
              <a:xfrm rot="-2288454">
                <a:off x="89" y="71"/>
                <a:ext cx="887" cy="907"/>
                <a:chOff x="0" y="0"/>
                <a:chExt cx="433" cy="422"/>
              </a:xfrm>
            </p:grpSpPr>
            <p:pic>
              <p:nvPicPr>
                <p:cNvPr id="15387" name="图片 15386" descr="circuler_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30" cy="4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5388" name="椭圆 15387"/>
                <p:cNvSpPr/>
                <p:nvPr/>
              </p:nvSpPr>
              <p:spPr>
                <a:xfrm>
                  <a:off x="0" y="0"/>
                  <a:ext cx="433" cy="422"/>
                </a:xfrm>
                <a:prstGeom prst="ellipse">
                  <a:avLst/>
                </a:prstGeom>
                <a:solidFill>
                  <a:srgbClr val="FF6600">
                    <a:alpha val="75000"/>
                  </a:srgbClr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pic>
              <p:nvPicPr>
                <p:cNvPr id="15389" name="图片 15388" descr="Picture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" y="4"/>
                  <a:ext cx="345" cy="1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pic>
            <p:nvPicPr>
              <p:cNvPr id="15390" name="图片 15389"/>
              <p:cNvPicPr>
                <a:picLocks noChangeAspect="1"/>
              </p:cNvPicPr>
              <p:nvPr/>
            </p:nvPicPr>
            <p:blipFill>
              <a:blip r:embed="rId8"/>
              <a:srcRect l="12015" t="9302" r="12404" b="12598"/>
              <a:stretch>
                <a:fillRect/>
              </a:stretch>
            </p:blipFill>
            <p:spPr>
              <a:xfrm>
                <a:off x="78" y="43"/>
                <a:ext cx="915" cy="94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5391" name="文本框 15390"/>
            <p:cNvSpPr txBox="1"/>
            <p:nvPr/>
          </p:nvSpPr>
          <p:spPr>
            <a:xfrm>
              <a:off x="148" y="240"/>
              <a:ext cx="768" cy="678"/>
            </a:xfrm>
            <a:prstGeom prst="rect">
              <a:avLst/>
            </a:prstGeom>
            <a:noFill/>
            <a:ln w="9525">
              <a:noFill/>
            </a:ln>
            <a:effectLst>
              <a:outerShdw dist="35921" dir="2699999" algn="ctr" rotWithShape="0">
                <a:schemeClr val="bg2"/>
              </a:outerShdw>
            </a:effectLst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solidFill>
                    <a:srgbClr val="FFFFFF"/>
                  </a:solidFill>
                  <a:latin typeface="楷体_GB2312" pitchFamily="1" charset="-122"/>
                  <a:ea typeface="楷体_GB2312" pitchFamily="1" charset="-122"/>
                </a:rPr>
                <a:t>自我修养</a:t>
              </a:r>
              <a:endParaRPr lang="zh-CN" altLang="en-US" sz="3200" b="1" dirty="0">
                <a:solidFill>
                  <a:srgbClr val="FFFFFF"/>
                </a:solidFill>
                <a:latin typeface="楷体_GB2312" pitchFamily="1" charset="-122"/>
                <a:ea typeface="楷体_GB2312" pitchFamily="1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0401300" cy="6858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直角三角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8" y="4468813"/>
            <a:ext cx="3495675" cy="238918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2296795" y="68580"/>
            <a:ext cx="4841875" cy="856615"/>
          </a:xfrm>
          <a:prstGeom prst="rect">
            <a:avLst/>
          </a:prstGeom>
        </p:spPr>
        <p:txBody>
          <a:bodyPr vert="horz" wrap="square" lIns="90000" tIns="46800" rIns="90000" bIns="46800" rtlCol="0" anchor="b">
            <a:normAutofit/>
          </a:bodyPr>
          <a:lstStyle>
            <a:lvl1pPr algn="ctr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x-none" sz="4000" b="1" dirty="0">
                <a:solidFill>
                  <a:srgbClr val="003366"/>
                </a:solidFill>
              </a:rPr>
              <a:t>球队式管理模式</a:t>
            </a:r>
            <a:endParaRPr lang="en-US" altLang="x-none" sz="4000" b="1" dirty="0">
              <a:solidFill>
                <a:srgbClr val="00336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8865" y="1066800"/>
            <a:ext cx="5151120" cy="4061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领队：统筹、管理</a:t>
            </a:r>
            <a:endParaRPr lang="zh-CN" altLang="en-US" sz="2400" dirty="0">
              <a:solidFill>
                <a:srgbClr val="FF9900"/>
              </a:solidFill>
              <a:latin typeface="+mn-lt"/>
              <a:ea typeface="+mn-ea"/>
            </a:endParaRPr>
          </a:p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教练：布置技战术</a:t>
            </a:r>
            <a:endParaRPr lang="zh-CN" altLang="en-US" sz="2400" dirty="0">
              <a:solidFill>
                <a:srgbClr val="FF9900"/>
              </a:solidFill>
              <a:latin typeface="+mn-lt"/>
              <a:ea typeface="+mn-ea"/>
            </a:endParaRPr>
          </a:p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前锋：进攻</a:t>
            </a:r>
            <a:endParaRPr lang="zh-CN" altLang="en-US" sz="2400" dirty="0">
              <a:solidFill>
                <a:srgbClr val="FF9900"/>
              </a:solidFill>
              <a:latin typeface="+mn-lt"/>
              <a:ea typeface="+mn-ea"/>
            </a:endParaRPr>
          </a:p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中场：组织进攻，协助防守</a:t>
            </a:r>
            <a:endParaRPr lang="zh-CN" altLang="en-US" sz="2400" dirty="0">
              <a:solidFill>
                <a:srgbClr val="FF9900"/>
              </a:solidFill>
              <a:latin typeface="+mn-lt"/>
              <a:ea typeface="+mn-ea"/>
            </a:endParaRPr>
          </a:p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后卫：防守</a:t>
            </a:r>
            <a:endParaRPr lang="zh-CN" altLang="en-US" sz="2400" dirty="0">
              <a:solidFill>
                <a:srgbClr val="FF9900"/>
              </a:solidFill>
              <a:latin typeface="+mn-lt"/>
              <a:ea typeface="+mn-ea"/>
            </a:endParaRPr>
          </a:p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守门员：阻止对方得分</a:t>
            </a:r>
            <a:endParaRPr lang="zh-CN" altLang="en-US" sz="2400" dirty="0">
              <a:solidFill>
                <a:srgbClr val="FF9900"/>
              </a:solidFill>
              <a:latin typeface="+mn-lt"/>
              <a:ea typeface="+mn-ea"/>
            </a:endParaRPr>
          </a:p>
          <a:p>
            <a:pPr algn="l"/>
            <a:r>
              <a:rPr lang="zh-CN" altLang="en-US" sz="2400" dirty="0">
                <a:solidFill>
                  <a:srgbClr val="FF9900"/>
                </a:solidFill>
                <a:latin typeface="+mn-lt"/>
                <a:ea typeface="+mn-ea"/>
              </a:rPr>
              <a:t>替补队员：时刻准备上场</a:t>
            </a:r>
            <a:endParaRPr lang="zh-CN" altLang="en-US" sz="240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43810" y="5128260"/>
            <a:ext cx="7957820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 dirty="0">
                <a:solidFill>
                  <a:srgbClr val="003366"/>
                </a:solidFill>
                <a:latin typeface="+mj-lt"/>
                <a:ea typeface="+mj-ea"/>
                <a:cs typeface="+mj-cs"/>
                <a:sym typeface="+mn-ea"/>
              </a:rPr>
              <a:t>分工明确、团队合作、各司其职、发挥所长</a:t>
            </a:r>
            <a:endParaRPr lang="zh-CN" altLang="en-US" sz="3200" b="1" dirty="0">
              <a:solidFill>
                <a:srgbClr val="003366"/>
              </a:solidFill>
              <a:latin typeface="+mj-lt"/>
              <a:ea typeface="+mj-ea"/>
              <a:cs typeface="+mj-cs"/>
              <a:sym typeface="+mn-ea"/>
            </a:endParaRPr>
          </a:p>
          <a:p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440" y="925195"/>
            <a:ext cx="5656580" cy="4001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" y="0"/>
            <a:ext cx="10401300" cy="6858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直角三角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8" y="4468813"/>
            <a:ext cx="3495675" cy="238918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2" name="等腰三角形 10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5939215" y="1952208"/>
            <a:ext cx="618405" cy="53336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16386" name="标题 16385"/>
          <p:cNvSpPr>
            <a:spLocks noGrp="1"/>
          </p:cNvSpPr>
          <p:nvPr/>
        </p:nvSpPr>
        <p:spPr>
          <a:xfrm>
            <a:off x="1905" y="194945"/>
            <a:ext cx="8229600" cy="11430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x-none" b="1" dirty="0">
                <a:solidFill>
                  <a:srgbClr val="003366"/>
                </a:solidFill>
                <a:sym typeface="Goudy Old Style" panose="02020502050305020303" charset="0"/>
              </a:rPr>
              <a:t>   </a:t>
            </a:r>
            <a:r>
              <a:rPr lang="zh-CN" altLang="en-US" b="1" dirty="0">
                <a:solidFill>
                  <a:srgbClr val="003366"/>
                </a:solidFill>
                <a:sym typeface="Goudy Old Style" panose="02020502050305020303" charset="0"/>
              </a:rPr>
              <a:t>道路决定命运</a:t>
            </a:r>
            <a:endParaRPr lang="zh-CN" altLang="en-US" b="1" dirty="0">
              <a:solidFill>
                <a:srgbClr val="003366"/>
              </a:solidFill>
              <a:sym typeface="Goudy Old Style" panose="02020502050305020303" charset="0"/>
            </a:endParaRPr>
          </a:p>
        </p:txBody>
      </p:sp>
      <p:grpSp>
        <p:nvGrpSpPr>
          <p:cNvPr id="16387" name="组合 16386"/>
          <p:cNvGrpSpPr/>
          <p:nvPr/>
        </p:nvGrpSpPr>
        <p:grpSpPr>
          <a:xfrm>
            <a:off x="1594485" y="1143000"/>
            <a:ext cx="5943600" cy="4572000"/>
            <a:chOff x="0" y="0"/>
            <a:chExt cx="4032" cy="3216"/>
          </a:xfrm>
        </p:grpSpPr>
        <p:grpSp>
          <p:nvGrpSpPr>
            <p:cNvPr id="16388" name="组合 16387"/>
            <p:cNvGrpSpPr/>
            <p:nvPr/>
          </p:nvGrpSpPr>
          <p:grpSpPr>
            <a:xfrm>
              <a:off x="0" y="720"/>
              <a:ext cx="2526" cy="1185"/>
              <a:chOff x="0" y="0"/>
              <a:chExt cx="2526" cy="1185"/>
            </a:xfrm>
          </p:grpSpPr>
          <p:grpSp>
            <p:nvGrpSpPr>
              <p:cNvPr id="16389" name="组合 16388"/>
              <p:cNvGrpSpPr/>
              <p:nvPr/>
            </p:nvGrpSpPr>
            <p:grpSpPr>
              <a:xfrm>
                <a:off x="0" y="213"/>
                <a:ext cx="2526" cy="972"/>
                <a:chOff x="0" y="0"/>
                <a:chExt cx="2526" cy="972"/>
              </a:xfrm>
            </p:grpSpPr>
            <p:sp>
              <p:nvSpPr>
                <p:cNvPr id="16390" name="任意多边形 16389"/>
                <p:cNvSpPr/>
                <p:nvPr/>
              </p:nvSpPr>
              <p:spPr>
                <a:xfrm rot="5461794">
                  <a:off x="834" y="-720"/>
                  <a:ext cx="858" cy="2526"/>
                </a:xfrm>
                <a:custGeom>
                  <a:avLst/>
                  <a:gdLst/>
                  <a:ahLst/>
                  <a:cxnLst/>
                  <a:pathLst>
                    <a:path w="646" h="1861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98" y="32"/>
                      </a:lnTo>
                      <a:lnTo>
                        <a:pt x="147" y="54"/>
                      </a:lnTo>
                      <a:lnTo>
                        <a:pt x="195" y="81"/>
                      </a:lnTo>
                      <a:lnTo>
                        <a:pt x="242" y="111"/>
                      </a:lnTo>
                      <a:lnTo>
                        <a:pt x="288" y="147"/>
                      </a:lnTo>
                      <a:lnTo>
                        <a:pt x="333" y="185"/>
                      </a:lnTo>
                      <a:lnTo>
                        <a:pt x="377" y="228"/>
                      </a:lnTo>
                      <a:lnTo>
                        <a:pt x="418" y="275"/>
                      </a:lnTo>
                      <a:lnTo>
                        <a:pt x="457" y="325"/>
                      </a:lnTo>
                      <a:lnTo>
                        <a:pt x="493" y="379"/>
                      </a:lnTo>
                      <a:lnTo>
                        <a:pt x="526" y="437"/>
                      </a:lnTo>
                      <a:lnTo>
                        <a:pt x="555" y="497"/>
                      </a:lnTo>
                      <a:lnTo>
                        <a:pt x="582" y="562"/>
                      </a:lnTo>
                      <a:lnTo>
                        <a:pt x="604" y="630"/>
                      </a:lnTo>
                      <a:lnTo>
                        <a:pt x="621" y="700"/>
                      </a:lnTo>
                      <a:lnTo>
                        <a:pt x="634" y="774"/>
                      </a:lnTo>
                      <a:lnTo>
                        <a:pt x="642" y="851"/>
                      </a:lnTo>
                      <a:lnTo>
                        <a:pt x="646" y="930"/>
                      </a:lnTo>
                      <a:lnTo>
                        <a:pt x="643" y="1011"/>
                      </a:lnTo>
                      <a:lnTo>
                        <a:pt x="636" y="1086"/>
                      </a:lnTo>
                      <a:lnTo>
                        <a:pt x="623" y="1160"/>
                      </a:lnTo>
                      <a:lnTo>
                        <a:pt x="607" y="1230"/>
                      </a:lnTo>
                      <a:lnTo>
                        <a:pt x="585" y="1297"/>
                      </a:lnTo>
                      <a:lnTo>
                        <a:pt x="561" y="1361"/>
                      </a:lnTo>
                      <a:lnTo>
                        <a:pt x="533" y="1421"/>
                      </a:lnTo>
                      <a:lnTo>
                        <a:pt x="500" y="1478"/>
                      </a:lnTo>
                      <a:lnTo>
                        <a:pt x="466" y="1532"/>
                      </a:lnTo>
                      <a:lnTo>
                        <a:pt x="428" y="1582"/>
                      </a:lnTo>
                      <a:lnTo>
                        <a:pt x="388" y="1627"/>
                      </a:lnTo>
                      <a:lnTo>
                        <a:pt x="345" y="1670"/>
                      </a:lnTo>
                      <a:lnTo>
                        <a:pt x="301" y="1709"/>
                      </a:lnTo>
                      <a:lnTo>
                        <a:pt x="254" y="1744"/>
                      </a:lnTo>
                      <a:lnTo>
                        <a:pt x="205" y="1776"/>
                      </a:lnTo>
                      <a:lnTo>
                        <a:pt x="156" y="1803"/>
                      </a:lnTo>
                      <a:lnTo>
                        <a:pt x="104" y="1826"/>
                      </a:lnTo>
                      <a:lnTo>
                        <a:pt x="53" y="1846"/>
                      </a:lnTo>
                      <a:lnTo>
                        <a:pt x="0" y="1861"/>
                      </a:lnTo>
                      <a:lnTo>
                        <a:pt x="0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669900">
                        <a:gamma/>
                        <a:tint val="0"/>
                        <a:invGamma/>
                        <a:alpha val="100000"/>
                      </a:srgbClr>
                    </a:gs>
                    <a:gs pos="100000">
                      <a:srgbClr val="669900">
                        <a:alpha val="100000"/>
                      </a:srgb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6391" name="任意多边形 16390"/>
                <p:cNvSpPr/>
                <p:nvPr/>
              </p:nvSpPr>
              <p:spPr>
                <a:xfrm rot="6256290">
                  <a:off x="832" y="-833"/>
                  <a:ext cx="859" cy="2526"/>
                </a:xfrm>
                <a:custGeom>
                  <a:avLst/>
                  <a:gdLst/>
                  <a:ahLst/>
                  <a:cxnLst/>
                  <a:pathLst>
                    <a:path w="646" h="1861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98" y="32"/>
                      </a:lnTo>
                      <a:lnTo>
                        <a:pt x="147" y="54"/>
                      </a:lnTo>
                      <a:lnTo>
                        <a:pt x="195" y="81"/>
                      </a:lnTo>
                      <a:lnTo>
                        <a:pt x="242" y="111"/>
                      </a:lnTo>
                      <a:lnTo>
                        <a:pt x="288" y="147"/>
                      </a:lnTo>
                      <a:lnTo>
                        <a:pt x="333" y="185"/>
                      </a:lnTo>
                      <a:lnTo>
                        <a:pt x="377" y="228"/>
                      </a:lnTo>
                      <a:lnTo>
                        <a:pt x="418" y="275"/>
                      </a:lnTo>
                      <a:lnTo>
                        <a:pt x="457" y="325"/>
                      </a:lnTo>
                      <a:lnTo>
                        <a:pt x="493" y="379"/>
                      </a:lnTo>
                      <a:lnTo>
                        <a:pt x="526" y="437"/>
                      </a:lnTo>
                      <a:lnTo>
                        <a:pt x="555" y="497"/>
                      </a:lnTo>
                      <a:lnTo>
                        <a:pt x="582" y="562"/>
                      </a:lnTo>
                      <a:lnTo>
                        <a:pt x="604" y="630"/>
                      </a:lnTo>
                      <a:lnTo>
                        <a:pt x="621" y="700"/>
                      </a:lnTo>
                      <a:lnTo>
                        <a:pt x="634" y="774"/>
                      </a:lnTo>
                      <a:lnTo>
                        <a:pt x="642" y="851"/>
                      </a:lnTo>
                      <a:lnTo>
                        <a:pt x="646" y="930"/>
                      </a:lnTo>
                      <a:lnTo>
                        <a:pt x="643" y="1011"/>
                      </a:lnTo>
                      <a:lnTo>
                        <a:pt x="636" y="1086"/>
                      </a:lnTo>
                      <a:lnTo>
                        <a:pt x="623" y="1160"/>
                      </a:lnTo>
                      <a:lnTo>
                        <a:pt x="607" y="1230"/>
                      </a:lnTo>
                      <a:lnTo>
                        <a:pt x="585" y="1297"/>
                      </a:lnTo>
                      <a:lnTo>
                        <a:pt x="561" y="1361"/>
                      </a:lnTo>
                      <a:lnTo>
                        <a:pt x="533" y="1421"/>
                      </a:lnTo>
                      <a:lnTo>
                        <a:pt x="500" y="1478"/>
                      </a:lnTo>
                      <a:lnTo>
                        <a:pt x="466" y="1532"/>
                      </a:lnTo>
                      <a:lnTo>
                        <a:pt x="428" y="1582"/>
                      </a:lnTo>
                      <a:lnTo>
                        <a:pt x="388" y="1627"/>
                      </a:lnTo>
                      <a:lnTo>
                        <a:pt x="345" y="1670"/>
                      </a:lnTo>
                      <a:lnTo>
                        <a:pt x="301" y="1709"/>
                      </a:lnTo>
                      <a:lnTo>
                        <a:pt x="254" y="1744"/>
                      </a:lnTo>
                      <a:lnTo>
                        <a:pt x="205" y="1776"/>
                      </a:lnTo>
                      <a:lnTo>
                        <a:pt x="156" y="1803"/>
                      </a:lnTo>
                      <a:lnTo>
                        <a:pt x="104" y="1826"/>
                      </a:lnTo>
                      <a:lnTo>
                        <a:pt x="53" y="1846"/>
                      </a:lnTo>
                      <a:lnTo>
                        <a:pt x="0" y="1861"/>
                      </a:lnTo>
                      <a:lnTo>
                        <a:pt x="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bg2">
                        <a:alpha val="100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6392" name="文本框 16391"/>
              <p:cNvSpPr txBox="1"/>
              <p:nvPr/>
            </p:nvSpPr>
            <p:spPr>
              <a:xfrm>
                <a:off x="1064" y="0"/>
                <a:ext cx="539" cy="3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algn="l" eaLnBrk="0" hangingPunct="0"/>
                <a:r>
                  <a:rPr lang="zh-CN" altLang="en-US" sz="2400" b="1" dirty="0">
                    <a:latin typeface="楷体_GB2312" pitchFamily="1" charset="-122"/>
                    <a:ea typeface="楷体_GB2312" pitchFamily="1" charset="-122"/>
                  </a:rPr>
                  <a:t>正心</a:t>
                </a:r>
                <a:endParaRPr lang="zh-CN" altLang="en-US" sz="2400" b="1" dirty="0">
                  <a:latin typeface="楷体_GB2312" pitchFamily="1" charset="-122"/>
                  <a:ea typeface="楷体_GB2312" pitchFamily="1" charset="-122"/>
                </a:endParaRPr>
              </a:p>
            </p:txBody>
          </p:sp>
        </p:grpSp>
        <p:grpSp>
          <p:nvGrpSpPr>
            <p:cNvPr id="16393" name="组合 16392"/>
            <p:cNvGrpSpPr/>
            <p:nvPr/>
          </p:nvGrpSpPr>
          <p:grpSpPr>
            <a:xfrm>
              <a:off x="1408" y="0"/>
              <a:ext cx="2624" cy="1029"/>
              <a:chOff x="0" y="0"/>
              <a:chExt cx="2624" cy="1029"/>
            </a:xfrm>
          </p:grpSpPr>
          <p:grpSp>
            <p:nvGrpSpPr>
              <p:cNvPr id="16394" name="组合 16393"/>
              <p:cNvGrpSpPr/>
              <p:nvPr/>
            </p:nvGrpSpPr>
            <p:grpSpPr>
              <a:xfrm>
                <a:off x="0" y="0"/>
                <a:ext cx="2624" cy="1029"/>
                <a:chOff x="0" y="0"/>
                <a:chExt cx="2624" cy="1029"/>
              </a:xfrm>
            </p:grpSpPr>
            <p:sp>
              <p:nvSpPr>
                <p:cNvPr id="16395" name="任意多边形 16394"/>
                <p:cNvSpPr/>
                <p:nvPr/>
              </p:nvSpPr>
              <p:spPr>
                <a:xfrm rot="14128376">
                  <a:off x="834" y="-834"/>
                  <a:ext cx="859" cy="2527"/>
                </a:xfrm>
                <a:custGeom>
                  <a:avLst/>
                  <a:gdLst/>
                  <a:ahLst/>
                  <a:cxnLst/>
                  <a:pathLst>
                    <a:path w="646" h="1861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98" y="32"/>
                      </a:lnTo>
                      <a:lnTo>
                        <a:pt x="147" y="54"/>
                      </a:lnTo>
                      <a:lnTo>
                        <a:pt x="195" y="81"/>
                      </a:lnTo>
                      <a:lnTo>
                        <a:pt x="242" y="111"/>
                      </a:lnTo>
                      <a:lnTo>
                        <a:pt x="288" y="147"/>
                      </a:lnTo>
                      <a:lnTo>
                        <a:pt x="333" y="185"/>
                      </a:lnTo>
                      <a:lnTo>
                        <a:pt x="377" y="228"/>
                      </a:lnTo>
                      <a:lnTo>
                        <a:pt x="418" y="275"/>
                      </a:lnTo>
                      <a:lnTo>
                        <a:pt x="457" y="325"/>
                      </a:lnTo>
                      <a:lnTo>
                        <a:pt x="493" y="379"/>
                      </a:lnTo>
                      <a:lnTo>
                        <a:pt x="526" y="437"/>
                      </a:lnTo>
                      <a:lnTo>
                        <a:pt x="555" y="497"/>
                      </a:lnTo>
                      <a:lnTo>
                        <a:pt x="582" y="562"/>
                      </a:lnTo>
                      <a:lnTo>
                        <a:pt x="604" y="630"/>
                      </a:lnTo>
                      <a:lnTo>
                        <a:pt x="621" y="700"/>
                      </a:lnTo>
                      <a:lnTo>
                        <a:pt x="634" y="774"/>
                      </a:lnTo>
                      <a:lnTo>
                        <a:pt x="642" y="851"/>
                      </a:lnTo>
                      <a:lnTo>
                        <a:pt x="646" y="930"/>
                      </a:lnTo>
                      <a:lnTo>
                        <a:pt x="643" y="1011"/>
                      </a:lnTo>
                      <a:lnTo>
                        <a:pt x="636" y="1086"/>
                      </a:lnTo>
                      <a:lnTo>
                        <a:pt x="623" y="1160"/>
                      </a:lnTo>
                      <a:lnTo>
                        <a:pt x="607" y="1230"/>
                      </a:lnTo>
                      <a:lnTo>
                        <a:pt x="585" y="1297"/>
                      </a:lnTo>
                      <a:lnTo>
                        <a:pt x="561" y="1361"/>
                      </a:lnTo>
                      <a:lnTo>
                        <a:pt x="533" y="1421"/>
                      </a:lnTo>
                      <a:lnTo>
                        <a:pt x="500" y="1478"/>
                      </a:lnTo>
                      <a:lnTo>
                        <a:pt x="466" y="1532"/>
                      </a:lnTo>
                      <a:lnTo>
                        <a:pt x="428" y="1582"/>
                      </a:lnTo>
                      <a:lnTo>
                        <a:pt x="388" y="1627"/>
                      </a:lnTo>
                      <a:lnTo>
                        <a:pt x="345" y="1670"/>
                      </a:lnTo>
                      <a:lnTo>
                        <a:pt x="301" y="1709"/>
                      </a:lnTo>
                      <a:lnTo>
                        <a:pt x="254" y="1744"/>
                      </a:lnTo>
                      <a:lnTo>
                        <a:pt x="205" y="1776"/>
                      </a:lnTo>
                      <a:lnTo>
                        <a:pt x="156" y="1803"/>
                      </a:lnTo>
                      <a:lnTo>
                        <a:pt x="104" y="1826"/>
                      </a:lnTo>
                      <a:lnTo>
                        <a:pt x="53" y="1846"/>
                      </a:lnTo>
                      <a:lnTo>
                        <a:pt x="0" y="1861"/>
                      </a:lnTo>
                      <a:lnTo>
                        <a:pt x="0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565868">
                        <a:gamma/>
                        <a:tint val="0"/>
                        <a:invGamma/>
                        <a:alpha val="100000"/>
                      </a:srgbClr>
                    </a:gs>
                    <a:gs pos="100000">
                      <a:srgbClr val="565868">
                        <a:alpha val="100000"/>
                      </a:srgb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6396" name="任意多边形 16395"/>
                <p:cNvSpPr/>
                <p:nvPr/>
              </p:nvSpPr>
              <p:spPr>
                <a:xfrm rot="14922872">
                  <a:off x="932" y="-663"/>
                  <a:ext cx="858" cy="2526"/>
                </a:xfrm>
                <a:custGeom>
                  <a:avLst/>
                  <a:gdLst/>
                  <a:ahLst/>
                  <a:cxnLst/>
                  <a:pathLst>
                    <a:path w="646" h="1861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98" y="32"/>
                      </a:lnTo>
                      <a:lnTo>
                        <a:pt x="147" y="54"/>
                      </a:lnTo>
                      <a:lnTo>
                        <a:pt x="195" y="81"/>
                      </a:lnTo>
                      <a:lnTo>
                        <a:pt x="242" y="111"/>
                      </a:lnTo>
                      <a:lnTo>
                        <a:pt x="288" y="147"/>
                      </a:lnTo>
                      <a:lnTo>
                        <a:pt x="333" y="185"/>
                      </a:lnTo>
                      <a:lnTo>
                        <a:pt x="377" y="228"/>
                      </a:lnTo>
                      <a:lnTo>
                        <a:pt x="418" y="275"/>
                      </a:lnTo>
                      <a:lnTo>
                        <a:pt x="457" y="325"/>
                      </a:lnTo>
                      <a:lnTo>
                        <a:pt x="493" y="379"/>
                      </a:lnTo>
                      <a:lnTo>
                        <a:pt x="526" y="437"/>
                      </a:lnTo>
                      <a:lnTo>
                        <a:pt x="555" y="497"/>
                      </a:lnTo>
                      <a:lnTo>
                        <a:pt x="582" y="562"/>
                      </a:lnTo>
                      <a:lnTo>
                        <a:pt x="604" y="630"/>
                      </a:lnTo>
                      <a:lnTo>
                        <a:pt x="621" y="700"/>
                      </a:lnTo>
                      <a:lnTo>
                        <a:pt x="634" y="774"/>
                      </a:lnTo>
                      <a:lnTo>
                        <a:pt x="642" y="851"/>
                      </a:lnTo>
                      <a:lnTo>
                        <a:pt x="646" y="930"/>
                      </a:lnTo>
                      <a:lnTo>
                        <a:pt x="643" y="1011"/>
                      </a:lnTo>
                      <a:lnTo>
                        <a:pt x="636" y="1086"/>
                      </a:lnTo>
                      <a:lnTo>
                        <a:pt x="623" y="1160"/>
                      </a:lnTo>
                      <a:lnTo>
                        <a:pt x="607" y="1230"/>
                      </a:lnTo>
                      <a:lnTo>
                        <a:pt x="585" y="1297"/>
                      </a:lnTo>
                      <a:lnTo>
                        <a:pt x="561" y="1361"/>
                      </a:lnTo>
                      <a:lnTo>
                        <a:pt x="533" y="1421"/>
                      </a:lnTo>
                      <a:lnTo>
                        <a:pt x="500" y="1478"/>
                      </a:lnTo>
                      <a:lnTo>
                        <a:pt x="466" y="1532"/>
                      </a:lnTo>
                      <a:lnTo>
                        <a:pt x="428" y="1582"/>
                      </a:lnTo>
                      <a:lnTo>
                        <a:pt x="388" y="1627"/>
                      </a:lnTo>
                      <a:lnTo>
                        <a:pt x="345" y="1670"/>
                      </a:lnTo>
                      <a:lnTo>
                        <a:pt x="301" y="1709"/>
                      </a:lnTo>
                      <a:lnTo>
                        <a:pt x="254" y="1744"/>
                      </a:lnTo>
                      <a:lnTo>
                        <a:pt x="205" y="1776"/>
                      </a:lnTo>
                      <a:lnTo>
                        <a:pt x="156" y="1803"/>
                      </a:lnTo>
                      <a:lnTo>
                        <a:pt x="104" y="1826"/>
                      </a:lnTo>
                      <a:lnTo>
                        <a:pt x="53" y="1846"/>
                      </a:lnTo>
                      <a:lnTo>
                        <a:pt x="0" y="1861"/>
                      </a:lnTo>
                      <a:lnTo>
                        <a:pt x="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bg2">
                        <a:alpha val="100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6397" name="文本框 16396"/>
              <p:cNvSpPr txBox="1"/>
              <p:nvPr/>
            </p:nvSpPr>
            <p:spPr>
              <a:xfrm>
                <a:off x="1216" y="196"/>
                <a:ext cx="539" cy="3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algn="l" eaLnBrk="0" hangingPunct="0"/>
                <a:r>
                  <a:rPr lang="zh-CN" altLang="en-US" sz="2400" b="1" dirty="0">
                    <a:latin typeface="楷体_GB2312" pitchFamily="1" charset="-122"/>
                    <a:ea typeface="楷体_GB2312" pitchFamily="1" charset="-122"/>
                  </a:rPr>
                  <a:t>正行</a:t>
                </a:r>
                <a:endParaRPr lang="zh-CN" altLang="en-US" sz="2400" b="1" dirty="0">
                  <a:latin typeface="楷体_GB2312" pitchFamily="1" charset="-122"/>
                  <a:ea typeface="楷体_GB2312" pitchFamily="1" charset="-122"/>
                </a:endParaRPr>
              </a:p>
            </p:txBody>
          </p:sp>
        </p:grpSp>
        <p:grpSp>
          <p:nvGrpSpPr>
            <p:cNvPr id="16398" name="组合 16397"/>
            <p:cNvGrpSpPr/>
            <p:nvPr/>
          </p:nvGrpSpPr>
          <p:grpSpPr>
            <a:xfrm>
              <a:off x="2040" y="667"/>
              <a:ext cx="1027" cy="2549"/>
              <a:chOff x="0" y="0"/>
              <a:chExt cx="1027" cy="2549"/>
            </a:xfrm>
          </p:grpSpPr>
          <p:grpSp>
            <p:nvGrpSpPr>
              <p:cNvPr id="16399" name="组合 16398"/>
              <p:cNvGrpSpPr/>
              <p:nvPr/>
            </p:nvGrpSpPr>
            <p:grpSpPr>
              <a:xfrm>
                <a:off x="0" y="0"/>
                <a:ext cx="1027" cy="2549"/>
                <a:chOff x="0" y="0"/>
                <a:chExt cx="1027" cy="2549"/>
              </a:xfrm>
            </p:grpSpPr>
            <p:sp>
              <p:nvSpPr>
                <p:cNvPr id="16400" name="任意多边形 16399"/>
                <p:cNvSpPr/>
                <p:nvPr/>
              </p:nvSpPr>
              <p:spPr>
                <a:xfrm rot="20805504">
                  <a:off x="151" y="0"/>
                  <a:ext cx="876" cy="2474"/>
                </a:xfrm>
                <a:custGeom>
                  <a:avLst/>
                  <a:gdLst/>
                  <a:ahLst/>
                  <a:cxnLst/>
                  <a:pathLst>
                    <a:path w="646" h="1861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98" y="32"/>
                      </a:lnTo>
                      <a:lnTo>
                        <a:pt x="147" y="54"/>
                      </a:lnTo>
                      <a:lnTo>
                        <a:pt x="195" y="81"/>
                      </a:lnTo>
                      <a:lnTo>
                        <a:pt x="242" y="111"/>
                      </a:lnTo>
                      <a:lnTo>
                        <a:pt x="288" y="147"/>
                      </a:lnTo>
                      <a:lnTo>
                        <a:pt x="333" y="185"/>
                      </a:lnTo>
                      <a:lnTo>
                        <a:pt x="377" y="228"/>
                      </a:lnTo>
                      <a:lnTo>
                        <a:pt x="418" y="275"/>
                      </a:lnTo>
                      <a:lnTo>
                        <a:pt x="457" y="325"/>
                      </a:lnTo>
                      <a:lnTo>
                        <a:pt x="493" y="379"/>
                      </a:lnTo>
                      <a:lnTo>
                        <a:pt x="526" y="437"/>
                      </a:lnTo>
                      <a:lnTo>
                        <a:pt x="555" y="497"/>
                      </a:lnTo>
                      <a:lnTo>
                        <a:pt x="582" y="562"/>
                      </a:lnTo>
                      <a:lnTo>
                        <a:pt x="604" y="630"/>
                      </a:lnTo>
                      <a:lnTo>
                        <a:pt x="621" y="700"/>
                      </a:lnTo>
                      <a:lnTo>
                        <a:pt x="634" y="774"/>
                      </a:lnTo>
                      <a:lnTo>
                        <a:pt x="642" y="851"/>
                      </a:lnTo>
                      <a:lnTo>
                        <a:pt x="646" y="930"/>
                      </a:lnTo>
                      <a:lnTo>
                        <a:pt x="643" y="1011"/>
                      </a:lnTo>
                      <a:lnTo>
                        <a:pt x="636" y="1086"/>
                      </a:lnTo>
                      <a:lnTo>
                        <a:pt x="623" y="1160"/>
                      </a:lnTo>
                      <a:lnTo>
                        <a:pt x="607" y="1230"/>
                      </a:lnTo>
                      <a:lnTo>
                        <a:pt x="585" y="1297"/>
                      </a:lnTo>
                      <a:lnTo>
                        <a:pt x="561" y="1361"/>
                      </a:lnTo>
                      <a:lnTo>
                        <a:pt x="533" y="1421"/>
                      </a:lnTo>
                      <a:lnTo>
                        <a:pt x="500" y="1478"/>
                      </a:lnTo>
                      <a:lnTo>
                        <a:pt x="466" y="1532"/>
                      </a:lnTo>
                      <a:lnTo>
                        <a:pt x="428" y="1582"/>
                      </a:lnTo>
                      <a:lnTo>
                        <a:pt x="388" y="1627"/>
                      </a:lnTo>
                      <a:lnTo>
                        <a:pt x="345" y="1670"/>
                      </a:lnTo>
                      <a:lnTo>
                        <a:pt x="301" y="1709"/>
                      </a:lnTo>
                      <a:lnTo>
                        <a:pt x="254" y="1744"/>
                      </a:lnTo>
                      <a:lnTo>
                        <a:pt x="205" y="1776"/>
                      </a:lnTo>
                      <a:lnTo>
                        <a:pt x="156" y="1803"/>
                      </a:lnTo>
                      <a:lnTo>
                        <a:pt x="104" y="1826"/>
                      </a:lnTo>
                      <a:lnTo>
                        <a:pt x="53" y="1846"/>
                      </a:lnTo>
                      <a:lnTo>
                        <a:pt x="0" y="1861"/>
                      </a:lnTo>
                      <a:lnTo>
                        <a:pt x="0" y="0"/>
                      </a:lnTo>
                    </a:path>
                  </a:pathLst>
                </a:custGeom>
                <a:gradFill rotWithShape="1">
                  <a:gsLst>
                    <a:gs pos="0">
                      <a:srgbClr val="003399">
                        <a:gamma/>
                        <a:tint val="0"/>
                        <a:invGamma/>
                        <a:alpha val="100000"/>
                      </a:srgbClr>
                    </a:gs>
                    <a:gs pos="100000">
                      <a:srgbClr val="003399">
                        <a:alpha val="100000"/>
                      </a:srgb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6401" name="任意多边形 16400"/>
                <p:cNvSpPr/>
                <p:nvPr/>
              </p:nvSpPr>
              <p:spPr>
                <a:xfrm>
                  <a:off x="0" y="75"/>
                  <a:ext cx="877" cy="2474"/>
                </a:xfrm>
                <a:custGeom>
                  <a:avLst/>
                  <a:gdLst/>
                  <a:ahLst/>
                  <a:cxnLst/>
                  <a:pathLst>
                    <a:path w="646" h="1861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98" y="32"/>
                      </a:lnTo>
                      <a:lnTo>
                        <a:pt x="147" y="54"/>
                      </a:lnTo>
                      <a:lnTo>
                        <a:pt x="195" y="81"/>
                      </a:lnTo>
                      <a:lnTo>
                        <a:pt x="242" y="111"/>
                      </a:lnTo>
                      <a:lnTo>
                        <a:pt x="288" y="147"/>
                      </a:lnTo>
                      <a:lnTo>
                        <a:pt x="333" y="185"/>
                      </a:lnTo>
                      <a:lnTo>
                        <a:pt x="377" y="228"/>
                      </a:lnTo>
                      <a:lnTo>
                        <a:pt x="418" y="275"/>
                      </a:lnTo>
                      <a:lnTo>
                        <a:pt x="457" y="325"/>
                      </a:lnTo>
                      <a:lnTo>
                        <a:pt x="493" y="379"/>
                      </a:lnTo>
                      <a:lnTo>
                        <a:pt x="526" y="437"/>
                      </a:lnTo>
                      <a:lnTo>
                        <a:pt x="555" y="497"/>
                      </a:lnTo>
                      <a:lnTo>
                        <a:pt x="582" y="562"/>
                      </a:lnTo>
                      <a:lnTo>
                        <a:pt x="604" y="630"/>
                      </a:lnTo>
                      <a:lnTo>
                        <a:pt x="621" y="700"/>
                      </a:lnTo>
                      <a:lnTo>
                        <a:pt x="634" y="774"/>
                      </a:lnTo>
                      <a:lnTo>
                        <a:pt x="642" y="851"/>
                      </a:lnTo>
                      <a:lnTo>
                        <a:pt x="646" y="930"/>
                      </a:lnTo>
                      <a:lnTo>
                        <a:pt x="643" y="1011"/>
                      </a:lnTo>
                      <a:lnTo>
                        <a:pt x="636" y="1086"/>
                      </a:lnTo>
                      <a:lnTo>
                        <a:pt x="623" y="1160"/>
                      </a:lnTo>
                      <a:lnTo>
                        <a:pt x="607" y="1230"/>
                      </a:lnTo>
                      <a:lnTo>
                        <a:pt x="585" y="1297"/>
                      </a:lnTo>
                      <a:lnTo>
                        <a:pt x="561" y="1361"/>
                      </a:lnTo>
                      <a:lnTo>
                        <a:pt x="533" y="1421"/>
                      </a:lnTo>
                      <a:lnTo>
                        <a:pt x="500" y="1478"/>
                      </a:lnTo>
                      <a:lnTo>
                        <a:pt x="466" y="1532"/>
                      </a:lnTo>
                      <a:lnTo>
                        <a:pt x="428" y="1582"/>
                      </a:lnTo>
                      <a:lnTo>
                        <a:pt x="388" y="1627"/>
                      </a:lnTo>
                      <a:lnTo>
                        <a:pt x="345" y="1670"/>
                      </a:lnTo>
                      <a:lnTo>
                        <a:pt x="301" y="1709"/>
                      </a:lnTo>
                      <a:lnTo>
                        <a:pt x="254" y="1744"/>
                      </a:lnTo>
                      <a:lnTo>
                        <a:pt x="205" y="1776"/>
                      </a:lnTo>
                      <a:lnTo>
                        <a:pt x="156" y="1803"/>
                      </a:lnTo>
                      <a:lnTo>
                        <a:pt x="104" y="1826"/>
                      </a:lnTo>
                      <a:lnTo>
                        <a:pt x="53" y="1846"/>
                      </a:lnTo>
                      <a:lnTo>
                        <a:pt x="0" y="1861"/>
                      </a:lnTo>
                      <a:lnTo>
                        <a:pt x="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bg2">
                        <a:alpha val="100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6402" name="文本框 16401"/>
              <p:cNvSpPr txBox="1"/>
              <p:nvPr/>
            </p:nvSpPr>
            <p:spPr>
              <a:xfrm>
                <a:off x="152" y="1432"/>
                <a:ext cx="539" cy="3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algn="r" eaLnBrk="0" hangingPunct="0"/>
                <a:r>
                  <a:rPr lang="zh-CN" altLang="en-US" sz="2400" b="1" dirty="0">
                    <a:latin typeface="楷体_GB2312" pitchFamily="1" charset="-122"/>
                    <a:ea typeface="楷体_GB2312" pitchFamily="1" charset="-122"/>
                  </a:rPr>
                  <a:t>正念</a:t>
                </a:r>
                <a:endParaRPr lang="zh-CN" altLang="en-US" sz="2400" b="1" dirty="0">
                  <a:latin typeface="楷体_GB2312" pitchFamily="1" charset="-122"/>
                  <a:ea typeface="楷体_GB2312" pitchFamily="1" charset="-122"/>
                </a:endParaRPr>
              </a:p>
            </p:txBody>
          </p:sp>
        </p:grpSp>
        <p:grpSp>
          <p:nvGrpSpPr>
            <p:cNvPr id="16403" name="组合 16402"/>
            <p:cNvGrpSpPr/>
            <p:nvPr/>
          </p:nvGrpSpPr>
          <p:grpSpPr>
            <a:xfrm>
              <a:off x="1651" y="714"/>
              <a:ext cx="1021" cy="999"/>
              <a:chOff x="0" y="0"/>
              <a:chExt cx="1021" cy="999"/>
            </a:xfrm>
          </p:grpSpPr>
          <p:grpSp>
            <p:nvGrpSpPr>
              <p:cNvPr id="16404" name="组合 16403"/>
              <p:cNvGrpSpPr/>
              <p:nvPr/>
            </p:nvGrpSpPr>
            <p:grpSpPr>
              <a:xfrm>
                <a:off x="0" y="0"/>
                <a:ext cx="1021" cy="999"/>
                <a:chOff x="0" y="0"/>
                <a:chExt cx="1680" cy="1680"/>
              </a:xfrm>
            </p:grpSpPr>
            <p:sp>
              <p:nvSpPr>
                <p:cNvPr id="16405" name="椭圆 16404"/>
                <p:cNvSpPr/>
                <p:nvPr/>
              </p:nvSpPr>
              <p:spPr>
                <a:xfrm>
                  <a:off x="0" y="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14343"/>
                    </a:gs>
                    <a:gs pos="100000">
                      <a:srgbClr val="F14343">
                        <a:gamma/>
                        <a:shade val="60784"/>
                        <a:invGamma/>
                      </a:srgbClr>
                    </a:gs>
                  </a:gsLst>
                  <a:lin ang="5400000" scaled="1"/>
                  <a:tileRect/>
                </a:gradFill>
                <a:ln w="25400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6406" name="任意多边形 16405"/>
                <p:cNvSpPr/>
                <p:nvPr/>
              </p:nvSpPr>
              <p:spPr>
                <a:xfrm>
                  <a:off x="192" y="28"/>
                  <a:ext cx="1296" cy="634"/>
                </a:xfrm>
                <a:custGeom>
                  <a:avLst/>
                  <a:gdLst/>
                  <a:ahLst/>
                  <a:cxnLst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rgbClr val="FF3300">
                        <a:alpha val="100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6407" name="文本框 16406"/>
              <p:cNvSpPr txBox="1"/>
              <p:nvPr/>
            </p:nvSpPr>
            <p:spPr>
              <a:xfrm>
                <a:off x="125" y="342"/>
                <a:ext cx="768" cy="34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eaLnBrk="0" hangingPunct="0"/>
                <a:r>
                  <a:rPr lang="zh-CN" altLang="en-US" sz="2600" dirty="0">
                    <a:solidFill>
                      <a:schemeClr val="bg1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楷体_GB2312" pitchFamily="1" charset="-122"/>
                    <a:ea typeface="楷体_GB2312" pitchFamily="1" charset="-122"/>
                  </a:rPr>
                  <a:t>正道</a:t>
                </a:r>
                <a:endParaRPr lang="zh-CN" altLang="en-US" sz="2600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楷体_GB2312" pitchFamily="1" charset="-122"/>
                  <a:ea typeface="楷体_GB2312" pitchFamily="1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655" y="2644140"/>
            <a:ext cx="5676265" cy="3742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6530" y="199390"/>
            <a:ext cx="10515600" cy="1325563"/>
          </a:xfrm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                        </a:t>
            </a:r>
            <a:r>
              <a:rPr lang="zh-CN" altLang="en-US" dirty="0">
                <a:solidFill>
                  <a:schemeClr val="tx1"/>
                </a:solidFill>
              </a:rPr>
              <a:t>业务拓展</a:t>
            </a:r>
            <a:r>
              <a:rPr lang="en-US" altLang="zh-CN" dirty="0">
                <a:solidFill>
                  <a:schemeClr val="tx1"/>
                </a:solidFill>
              </a:rPr>
              <a:t>-------</a:t>
            </a:r>
            <a:r>
              <a:rPr lang="zh-CN" altLang="en-US" dirty="0">
                <a:solidFill>
                  <a:schemeClr val="tx1"/>
                </a:solidFill>
              </a:rPr>
              <a:t>帮你实现梦想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05" y="4185285"/>
            <a:ext cx="7818120" cy="19926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238375" y="1957705"/>
            <a:ext cx="6594475" cy="181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可孵化大学生自主创业，只要你是有</a:t>
            </a:r>
            <a:endParaRPr lang="zh-CN" altLang="en-US" sz="28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好想法、好创意，</a:t>
            </a:r>
            <a:endParaRPr lang="zh-CN" altLang="en-US" sz="28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8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或有专利的、有团队的有志之士，我公司均可投资、入股等帮助你实现梦想。</a:t>
            </a:r>
            <a:endParaRPr lang="zh-CN" altLang="en-US" sz="28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图片 23553" descr="2531170_083200143172_2副本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735" y="73660"/>
            <a:ext cx="8246110" cy="6751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标题 23554"/>
          <p:cNvSpPr>
            <a:spLocks noGrp="1"/>
          </p:cNvSpPr>
          <p:nvPr>
            <p:ph type="title"/>
          </p:nvPr>
        </p:nvSpPr>
        <p:spPr>
          <a:xfrm>
            <a:off x="5054600" y="3559810"/>
            <a:ext cx="5029200" cy="2590800"/>
          </a:xfrm>
        </p:spPr>
        <p:txBody>
          <a:bodyPr anchor="ctr">
            <a:normAutofit fontScale="90000"/>
          </a:bodyPr>
          <a:p>
            <a:pPr algn="l"/>
            <a:r>
              <a:rPr lang="zh-CN" altLang="en-US" sz="4000" dirty="0">
                <a:solidFill>
                  <a:srgbClr val="0033CC"/>
                </a:solidFill>
              </a:rPr>
              <a:t>          企业形象</a:t>
            </a:r>
            <a:br>
              <a:rPr lang="zh-CN" altLang="en-US" sz="4000" dirty="0">
                <a:solidFill>
                  <a:srgbClr val="0033CC"/>
                </a:solidFill>
              </a:rPr>
            </a:br>
            <a:r>
              <a:rPr lang="en-US" altLang="x-none" sz="2000" dirty="0">
                <a:solidFill>
                  <a:srgbClr val="FFFF00"/>
                </a:solidFill>
              </a:rPr>
              <a:t>1</a:t>
            </a:r>
            <a:r>
              <a:rPr lang="zh-CN" altLang="en-US" sz="2000" dirty="0">
                <a:solidFill>
                  <a:srgbClr val="FFFF00"/>
                </a:solidFill>
              </a:rPr>
              <a:t>）内部形象</a:t>
            </a:r>
            <a:br>
              <a:rPr lang="zh-CN" altLang="en-US" sz="2000" dirty="0">
                <a:solidFill>
                  <a:srgbClr val="FFFF00"/>
                </a:solidFill>
              </a:rPr>
            </a:br>
            <a:r>
              <a:rPr lang="zh-CN" altLang="en-US" sz="2000" dirty="0">
                <a:solidFill>
                  <a:srgbClr val="FFFF00"/>
                </a:solidFill>
              </a:rPr>
              <a:t>       企业的内在精神、内在的管理文化等等，如员工素质、管理水平、企业风格、经营理念、竞争观念等。</a:t>
            </a:r>
            <a:br>
              <a:rPr lang="zh-CN" altLang="en-US" sz="2000" dirty="0">
                <a:solidFill>
                  <a:srgbClr val="FFFF00"/>
                </a:solidFill>
              </a:rPr>
            </a:br>
            <a:r>
              <a:rPr lang="en-US" altLang="x-none" sz="2000" dirty="0">
                <a:solidFill>
                  <a:srgbClr val="FFFF00"/>
                </a:solidFill>
              </a:rPr>
              <a:t>2</a:t>
            </a:r>
            <a:r>
              <a:rPr lang="zh-CN" altLang="en-US" sz="2000" dirty="0">
                <a:solidFill>
                  <a:srgbClr val="FFFF00"/>
                </a:solidFill>
              </a:rPr>
              <a:t>）外部形象</a:t>
            </a:r>
            <a:br>
              <a:rPr lang="zh-CN" altLang="en-US" sz="2000" dirty="0">
                <a:solidFill>
                  <a:srgbClr val="FFFF00"/>
                </a:solidFill>
              </a:rPr>
            </a:br>
            <a:r>
              <a:rPr lang="zh-CN" altLang="en-US" sz="2000" dirty="0">
                <a:solidFill>
                  <a:srgbClr val="FFFF00"/>
                </a:solidFill>
              </a:rPr>
              <a:t>       企业对外的形象，如外部经营战略、物质设备形象、质量形象，品牌形象等等。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4"/>
          <p:cNvSpPr/>
          <p:nvPr>
            <p:custDataLst>
              <p:tags r:id="rId1"/>
            </p:custDataLst>
          </p:nvPr>
        </p:nvSpPr>
        <p:spPr>
          <a:xfrm>
            <a:off x="0" y="854075"/>
            <a:ext cx="12192000" cy="1004570"/>
          </a:xfrm>
          <a:prstGeom prst="rect">
            <a:avLst/>
          </a:prstGeom>
          <a:solidFill>
            <a:srgbClr val="00B0F0"/>
          </a:solidFill>
          <a:ln w="635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/>
          </a:p>
        </p:txBody>
      </p:sp>
      <p:sp>
        <p:nvSpPr>
          <p:cNvPr id="57" name="Right Triangle 23"/>
          <p:cNvSpPr/>
          <p:nvPr>
            <p:custDataLst>
              <p:tags r:id="rId2"/>
            </p:custDataLst>
          </p:nvPr>
        </p:nvSpPr>
        <p:spPr>
          <a:xfrm rot="10800000">
            <a:off x="2055495" y="1632903"/>
            <a:ext cx="914400" cy="2039937"/>
          </a:xfrm>
          <a:prstGeom prst="rtTriangle">
            <a:avLst/>
          </a:pr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98" name="矩形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45413" y="4114800"/>
            <a:ext cx="13970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502" name="矩形 1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489758" y="4114800"/>
            <a:ext cx="139858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3" name="KSO_Shape"/>
          <p:cNvSpPr/>
          <p:nvPr>
            <p:custDataLst>
              <p:tags r:id="rId5"/>
            </p:custDataLst>
          </p:nvPr>
        </p:nvSpPr>
        <p:spPr>
          <a:xfrm>
            <a:off x="10054503" y="903785"/>
            <a:ext cx="1446003" cy="1423978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2" name="KSO_Shape"/>
          <p:cNvSpPr/>
          <p:nvPr>
            <p:custDataLst>
              <p:tags r:id="rId7"/>
            </p:custDataLst>
          </p:nvPr>
        </p:nvSpPr>
        <p:spPr>
          <a:xfrm>
            <a:off x="6794480" y="906878"/>
            <a:ext cx="1429088" cy="1423978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304349" y="81591"/>
            <a:ext cx="9846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defRPr sz="4000">
                <a:solidFill>
                  <a:schemeClr val="tx2"/>
                </a:solidFill>
                <a:latin typeface="+mj-lt"/>
              </a:defRPr>
            </a:lvl1pPr>
            <a:lvl2pPr marL="742950" indent="-285750">
              <a:buFont typeface="Arial" panose="020B0604020202020204" pitchFamily="34" charset="0"/>
            </a:lvl2pPr>
            <a:lvl3pPr marL="1143000" indent="-228600">
              <a:buFont typeface="Arial" panose="020B0604020202020204" pitchFamily="34" charset="0"/>
            </a:lvl3pPr>
            <a:lvl4pPr marL="1600200" indent="-228600">
              <a:buFont typeface="Arial" panose="020B0604020202020204" pitchFamily="34" charset="0"/>
            </a:lvl4pPr>
            <a:lvl5pPr marL="2057400" indent="-228600">
              <a:buFont typeface="Arial" panose="020B0604020202020204" pitchFamily="34" charset="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lvl9pPr>
          </a:lstStyle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        </a:t>
            </a:r>
            <a:r>
              <a:rPr lang="zh-CN" altLang="zh-CN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目 录</a:t>
            </a:r>
            <a:endParaRPr lang="zh-CN" altLang="zh-CN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165" y="2465070"/>
            <a:ext cx="15621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楷体_GB2312" pitchFamily="1" charset="-122"/>
                <a:ea typeface="楷体_GB2312" pitchFamily="1" charset="-122"/>
                <a:sym typeface="+mn-ea"/>
              </a:rPr>
              <a:t>一、公司简介</a:t>
            </a:r>
            <a:endParaRPr lang="zh-CN" altLang="en-US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楷体_GB2312" pitchFamily="1" charset="-122"/>
              <a:ea typeface="楷体_GB2312" pitchFamily="1" charset="-122"/>
              <a:sym typeface="+mn-ea"/>
            </a:endParaRPr>
          </a:p>
        </p:txBody>
      </p:sp>
      <p:sp>
        <p:nvSpPr>
          <p:cNvPr id="4" name="KSO_Shape"/>
          <p:cNvSpPr/>
          <p:nvPr>
            <p:custDataLst>
              <p:tags r:id="rId10"/>
            </p:custDataLst>
          </p:nvPr>
        </p:nvSpPr>
        <p:spPr>
          <a:xfrm>
            <a:off x="733456" y="903581"/>
            <a:ext cx="1422984" cy="1426617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820" y="2915920"/>
            <a:ext cx="36671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1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）公司简介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2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）公司创办历程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3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）公司资质、荣誉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  <a:sym typeface="+mn-ea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4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）公司发展方向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  <a:sym typeface="+mn-ea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</a:rPr>
              <a:t>（5）企业文化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54350" y="2465070"/>
            <a:ext cx="39973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楷体_GB2312" pitchFamily="1" charset="-122"/>
                <a:ea typeface="楷体_GB2312" pitchFamily="1" charset="-122"/>
                <a:sym typeface="+mn-ea"/>
              </a:rPr>
              <a:t>二、个人及公司如何获得发展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  <a:sym typeface="+mn-ea"/>
            </a:endParaRPr>
          </a:p>
          <a:p>
            <a:pPr algn="l"/>
            <a:endParaRPr lang="zh-CN" altLang="en-US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42730" y="2465070"/>
            <a:ext cx="2711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 eaLnBrk="0" hangingPunct="0"/>
            <a:r>
              <a:rPr lang="zh-CN" alt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楷体_GB2312" pitchFamily="1" charset="-122"/>
                <a:ea typeface="楷体_GB2312" pitchFamily="1" charset="-122"/>
                <a:sym typeface="+mn-ea"/>
              </a:rPr>
              <a:t>四、携手中恩，一起追梦</a:t>
            </a:r>
            <a:endParaRPr lang="zh-CN" altLang="en-US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40405" y="2966085"/>
            <a:ext cx="29184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（1） 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Goudy Old Style" panose="02020502050305020303" charset="0"/>
              </a:rPr>
              <a:t>人员培养</a:t>
            </a:r>
            <a:endParaRPr lang="en-US" altLang="x-none" b="1" dirty="0">
              <a:latin typeface="Arial" panose="020B0604020202020204" pitchFamily="34" charset="0"/>
              <a:ea typeface="楷体_GB2312" pitchFamily="1" charset="-122"/>
              <a:sym typeface="Goudy Old Style" panose="02020502050305020303" charset="0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（2） 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Goudy Old Style" panose="02020502050305020303" charset="0"/>
              </a:rPr>
              <a:t>业务拓展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sym typeface="Goudy Old Style" panose="02020502050305020303" charset="0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Goudy Old Style" panose="02020502050305020303" charset="0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1" charset="-122"/>
                <a:sym typeface="Goudy Old Style" panose="02020502050305020303" charset="0"/>
              </a:rPr>
              <a:t>（可孵化大学生自主创业）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楷体_GB2312" pitchFamily="1" charset="-122"/>
              <a:sym typeface="Goudy Old Style" panose="02020502050305020303" charset="0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（3） 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Goudy Old Style" panose="02020502050305020303" charset="0"/>
              </a:rPr>
              <a:t>企业形象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  <a:sym typeface="+mn-ea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（4） 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Goudy Old Style" panose="02020502050305020303" charset="0"/>
              </a:rPr>
              <a:t>绩效考核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583420" y="2915920"/>
            <a:ext cx="22745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1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）宗旨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2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）目标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</a:endParaRPr>
          </a:p>
          <a:p>
            <a:pPr eaLnBrk="0" hangingPunct="0"/>
            <a:endParaRPr lang="zh-CN" altLang="en-US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楷体_GB2312" pitchFamily="1" charset="-122"/>
              <a:ea typeface="楷体_GB2312" pitchFamily="1" charset="-122"/>
            </a:endParaRPr>
          </a:p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284595" y="2468880"/>
            <a:ext cx="29584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楷体_GB2312" pitchFamily="1" charset="-122"/>
                <a:ea typeface="楷体_GB2312" pitchFamily="1" charset="-122"/>
                <a:sym typeface="+mn-ea"/>
              </a:rPr>
              <a:t>三、每个人的“中恩梦”</a:t>
            </a:r>
            <a:endParaRPr lang="zh-CN" altLang="en-US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sp>
        <p:nvSpPr>
          <p:cNvPr id="20" name="KSO_Shape"/>
          <p:cNvSpPr/>
          <p:nvPr>
            <p:custDataLst>
              <p:tags r:id="rId12"/>
            </p:custDataLst>
          </p:nvPr>
        </p:nvSpPr>
        <p:spPr>
          <a:xfrm>
            <a:off x="3877858" y="906960"/>
            <a:ext cx="1446003" cy="1423978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09055" y="3027680"/>
            <a:ext cx="2924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1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）每个人都成为股东</a:t>
            </a:r>
            <a:endParaRPr lang="zh-CN" altLang="en-US" b="1" dirty="0">
              <a:latin typeface="Arial" panose="020B0604020202020204" pitchFamily="34" charset="0"/>
              <a:ea typeface="楷体_GB2312" pitchFamily="1" charset="-122"/>
            </a:endParaRPr>
          </a:p>
          <a:p>
            <a:pPr algn="l"/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（</a:t>
            </a:r>
            <a:r>
              <a:rPr lang="en-US" altLang="x-none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2</a:t>
            </a:r>
            <a:r>
              <a:rPr lang="zh-CN" altLang="en-US" b="1" dirty="0">
                <a:latin typeface="Arial" panose="020B0604020202020204" pitchFamily="34" charset="0"/>
                <a:ea typeface="楷体_GB2312" pitchFamily="1" charset="-122"/>
                <a:sym typeface="+mn-ea"/>
              </a:rPr>
              <a:t>）同进退共发展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05" y="0"/>
            <a:ext cx="10401300" cy="6858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直角三角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8" y="4468813"/>
            <a:ext cx="3495675" cy="238918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grpSp>
        <p:nvGrpSpPr>
          <p:cNvPr id="24578" name="组合 24577"/>
          <p:cNvGrpSpPr/>
          <p:nvPr/>
        </p:nvGrpSpPr>
        <p:grpSpPr>
          <a:xfrm>
            <a:off x="1825943" y="211455"/>
            <a:ext cx="1490662" cy="914400"/>
            <a:chOff x="0" y="0"/>
            <a:chExt cx="446" cy="1"/>
          </a:xfrm>
        </p:grpSpPr>
        <p:sp>
          <p:nvSpPr>
            <p:cNvPr id="24579" name="AutoShape 262"/>
            <p:cNvSpPr/>
            <p:nvPr/>
          </p:nvSpPr>
          <p:spPr>
            <a:xfrm>
              <a:off x="0" y="0"/>
              <a:ext cx="446" cy="1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rgbClr val="EAEAEA"/>
                </a:gs>
                <a:gs pos="100000">
                  <a:srgbClr val="C1C1C1"/>
                </a:gs>
              </a:gsLst>
              <a:lin ang="5400000" scaled="1"/>
              <a:tileRect/>
            </a:gradFill>
            <a:ln w="12700" cap="flat" cmpd="sng">
              <a:solidFill>
                <a:srgbClr val="5F5F5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4580" name="AutoShape 263"/>
            <p:cNvSpPr/>
            <p:nvPr/>
          </p:nvSpPr>
          <p:spPr>
            <a:xfrm>
              <a:off x="74" y="0"/>
              <a:ext cx="300" cy="1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4581" name="AutoShape 264"/>
            <p:cNvSpPr/>
            <p:nvPr/>
          </p:nvSpPr>
          <p:spPr>
            <a:xfrm>
              <a:off x="74" y="0"/>
              <a:ext cx="339" cy="1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767676">
                    <a:alpha val="0"/>
                  </a:srgbClr>
                </a:gs>
              </a:gsLst>
              <a:path path="rect">
                <a:fillToRect r="100000" b="100000"/>
              </a:path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4582" name="矩形 24581"/>
          <p:cNvSpPr/>
          <p:nvPr/>
        </p:nvSpPr>
        <p:spPr>
          <a:xfrm>
            <a:off x="1986915" y="440055"/>
            <a:ext cx="12192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zh-CN" altLang="en-US" sz="2000" b="1" dirty="0">
                <a:solidFill>
                  <a:srgbClr val="CC6600"/>
                </a:solidFill>
              </a:rPr>
              <a:t>绩效考核</a:t>
            </a:r>
            <a:endParaRPr lang="zh-CN" altLang="en-US" sz="2000" b="1" dirty="0">
              <a:solidFill>
                <a:srgbClr val="CC6600"/>
              </a:solidFill>
            </a:endParaRPr>
          </a:p>
        </p:txBody>
      </p:sp>
      <p:sp>
        <p:nvSpPr>
          <p:cNvPr id="24583" name="Freeform 2"/>
          <p:cNvSpPr>
            <a:spLocks noEditPoints="1"/>
          </p:cNvSpPr>
          <p:nvPr/>
        </p:nvSpPr>
        <p:spPr>
          <a:xfrm rot="20954467">
            <a:off x="2082165" y="2854325"/>
            <a:ext cx="4274820" cy="4133215"/>
          </a:xfrm>
          <a:custGeom>
            <a:avLst/>
            <a:gdLst>
              <a:gd name="txL" fmla="*/ 0 w 2820"/>
              <a:gd name="txT" fmla="*/ 0 h 2912"/>
              <a:gd name="txR" fmla="*/ 2820 w 2820"/>
              <a:gd name="txB" fmla="*/ 2912 h 291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93BEE9">
                  <a:alpha val="100000"/>
                </a:srgbClr>
              </a:gs>
              <a:gs pos="50000">
                <a:srgbClr val="0066CC">
                  <a:alpha val="100000"/>
                </a:srgbClr>
              </a:gs>
              <a:gs pos="100000">
                <a:srgbClr val="93BEE9">
                  <a:alpha val="100000"/>
                </a:srgbClr>
              </a:gs>
            </a:gsLst>
            <a:lin ang="18900000" scaled="1"/>
            <a:tileRect/>
          </a:gradFill>
          <a:ln w="9525" cap="flat" cmpd="sng">
            <a:prstDash val="solid"/>
            <a:headEnd type="none" w="med" len="med"/>
            <a:tailEnd type="none" w="med" len="med"/>
          </a:ln>
          <a:scene3d>
            <a:camera prst="legacyPerspectiveFront">
              <a:rot lat="1500000" lon="2010000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0066CC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24584" name="Freeform 3"/>
          <p:cNvSpPr>
            <a:spLocks noEditPoints="1"/>
          </p:cNvSpPr>
          <p:nvPr/>
        </p:nvSpPr>
        <p:spPr>
          <a:xfrm rot="10552877">
            <a:off x="4487545" y="892175"/>
            <a:ext cx="4460875" cy="3594735"/>
          </a:xfrm>
          <a:custGeom>
            <a:avLst/>
            <a:gdLst>
              <a:gd name="txL" fmla="*/ 0 w 2820"/>
              <a:gd name="txT" fmla="*/ 0 h 2912"/>
              <a:gd name="txR" fmla="*/ 2820 w 2820"/>
              <a:gd name="txB" fmla="*/ 2912 h 291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55BBBB">
                  <a:alpha val="100000"/>
                </a:srgbClr>
              </a:gs>
              <a:gs pos="50000">
                <a:srgbClr val="009999">
                  <a:alpha val="100000"/>
                </a:srgbClr>
              </a:gs>
              <a:gs pos="100000">
                <a:srgbClr val="55BBBB">
                  <a:alpha val="100000"/>
                </a:srgbClr>
              </a:gs>
            </a:gsLst>
            <a:lin ang="18900000" scaled="1"/>
            <a:tileRect/>
          </a:gradFill>
          <a:ln w="9525" cap="flat" cmpd="sng">
            <a:prstDash val="solid"/>
            <a:headEnd type="none" w="med" len="med"/>
            <a:tailEnd type="none" w="med" len="med"/>
          </a:ln>
          <a:scene3d>
            <a:camera prst="legacyPerspectiveFront">
              <a:rot lat="1500000" lon="20100000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rgbClr val="009999"/>
            </a:extrusionClr>
          </a:sp3d>
        </p:spPr>
        <p:txBody>
          <a:bodyPr/>
          <a:p>
            <a:endParaRPr lang="zh-CN" altLang="en-US"/>
          </a:p>
        </p:txBody>
      </p:sp>
      <p:sp>
        <p:nvSpPr>
          <p:cNvPr id="24585" name="矩形 24584"/>
          <p:cNvSpPr/>
          <p:nvPr/>
        </p:nvSpPr>
        <p:spPr>
          <a:xfrm rot="21252886">
            <a:off x="2588895" y="5428615"/>
            <a:ext cx="24301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CC6600"/>
                </a:solidFill>
                <a:latin typeface="Arial" panose="020B0604020202020204" pitchFamily="34" charset="0"/>
              </a:rPr>
              <a:t>公司检查</a:t>
            </a:r>
            <a:endParaRPr lang="zh-CN" altLang="en-US" sz="3200" b="1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矩形 24585"/>
          <p:cNvSpPr/>
          <p:nvPr/>
        </p:nvSpPr>
        <p:spPr>
          <a:xfrm rot="2741922">
            <a:off x="5757545" y="4313555"/>
            <a:ext cx="139255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dirty="0">
                <a:solidFill>
                  <a:srgbClr val="CC6600"/>
                </a:solidFill>
                <a:latin typeface="Arial" panose="020B0604020202020204" pitchFamily="34" charset="0"/>
              </a:rPr>
              <a:t>起点</a:t>
            </a:r>
            <a:endParaRPr lang="zh-CN" altLang="en-US" sz="3200" b="1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sp>
        <p:nvSpPr>
          <p:cNvPr id="24587" name="矩形 24586"/>
          <p:cNvSpPr/>
          <p:nvPr/>
        </p:nvSpPr>
        <p:spPr>
          <a:xfrm rot="1807524">
            <a:off x="3664585" y="2508885"/>
            <a:ext cx="99949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rgbClr val="CC6600"/>
                </a:solidFill>
                <a:latin typeface="Arial" panose="020B0604020202020204" pitchFamily="34" charset="0"/>
              </a:rPr>
              <a:t>终点</a:t>
            </a:r>
            <a:endParaRPr lang="zh-CN" altLang="en-US" sz="3200" b="1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sp>
        <p:nvSpPr>
          <p:cNvPr id="24588" name="矩形 24587"/>
          <p:cNvSpPr/>
          <p:nvPr/>
        </p:nvSpPr>
        <p:spPr>
          <a:xfrm rot="20584349">
            <a:off x="5443855" y="1469708"/>
            <a:ext cx="2019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600" b="1" dirty="0">
                <a:solidFill>
                  <a:srgbClr val="CC6600"/>
                </a:solidFill>
                <a:latin typeface="Arial" panose="020B0604020202020204" pitchFamily="34" charset="0"/>
              </a:rPr>
              <a:t>客户满意</a:t>
            </a:r>
            <a:endParaRPr lang="zh-CN" altLang="en-US" sz="3600" b="1" dirty="0">
              <a:solidFill>
                <a:srgbClr val="CC6600"/>
              </a:solidFill>
              <a:latin typeface="Arial" panose="020B0604020202020204" pitchFamily="34" charset="0"/>
            </a:endParaRPr>
          </a:p>
        </p:txBody>
      </p:sp>
      <p:sp>
        <p:nvSpPr>
          <p:cNvPr id="24589" name="矩形 24588"/>
          <p:cNvSpPr/>
          <p:nvPr/>
        </p:nvSpPr>
        <p:spPr>
          <a:xfrm>
            <a:off x="4296410" y="6089015"/>
            <a:ext cx="3760470" cy="58674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zh-CN" altLang="en-US" sz="2800" b="1">
                <a:solidFill>
                  <a:srgbClr val="CC6600"/>
                </a:solidFill>
              </a:rPr>
              <a:t>质量只有起点</a:t>
            </a:r>
            <a:endParaRPr lang="zh-CN" altLang="en-US" sz="2800" b="1">
              <a:solidFill>
                <a:srgbClr val="CC6600"/>
              </a:solidFill>
            </a:endParaRPr>
          </a:p>
        </p:txBody>
      </p:sp>
      <p:sp>
        <p:nvSpPr>
          <p:cNvPr id="24590" name="矩形 24589"/>
          <p:cNvSpPr/>
          <p:nvPr/>
        </p:nvSpPr>
        <p:spPr>
          <a:xfrm>
            <a:off x="7148830" y="736600"/>
            <a:ext cx="2910840" cy="5816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zh-CN" altLang="en-US" b="1">
                <a:solidFill>
                  <a:srgbClr val="CC6600"/>
                </a:solidFill>
              </a:rPr>
              <a:t>满意没有终点</a:t>
            </a:r>
            <a:endParaRPr lang="zh-CN" altLang="en-US" b="1">
              <a:solidFill>
                <a:srgbClr val="CC66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0401300" cy="6858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直角三角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88" y="4468813"/>
            <a:ext cx="3495675" cy="238918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等腰三角形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 flipH="1">
            <a:off x="1219201" y="2305050"/>
            <a:ext cx="2017712" cy="1449387"/>
          </a:xfrm>
          <a:prstGeom prst="triangle">
            <a:avLst>
              <a:gd name="adj" fmla="val 50000"/>
            </a:avLst>
          </a:prstGeom>
          <a:noFill/>
          <a:ln w="12700" cmpd="sng">
            <a:solidFill>
              <a:schemeClr val="accent1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9" name="等腰三角形 1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5400000" flipH="1">
            <a:off x="2039938" y="3152775"/>
            <a:ext cx="1187450" cy="854075"/>
          </a:xfrm>
          <a:prstGeom prst="triangle">
            <a:avLst>
              <a:gd name="adj" fmla="val 50000"/>
            </a:avLst>
          </a:prstGeom>
          <a:noFill/>
          <a:ln w="12700" cmpd="sng">
            <a:solidFill>
              <a:schemeClr val="accent1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grpSp>
        <p:nvGrpSpPr>
          <p:cNvPr id="26626" name="组合 26625"/>
          <p:cNvGrpSpPr/>
          <p:nvPr/>
        </p:nvGrpSpPr>
        <p:grpSpPr>
          <a:xfrm>
            <a:off x="254635" y="705485"/>
            <a:ext cx="2024063" cy="914400"/>
            <a:chOff x="-24" y="0"/>
            <a:chExt cx="450" cy="1"/>
          </a:xfrm>
        </p:grpSpPr>
        <p:sp>
          <p:nvSpPr>
            <p:cNvPr id="26627" name="AutoShape 262"/>
            <p:cNvSpPr/>
            <p:nvPr/>
          </p:nvSpPr>
          <p:spPr>
            <a:xfrm>
              <a:off x="-24" y="0"/>
              <a:ext cx="426" cy="1"/>
            </a:xfrm>
            <a:prstGeom prst="roundRect">
              <a:avLst>
                <a:gd name="adj" fmla="val 13639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6628" name="AutoShape 263"/>
            <p:cNvSpPr/>
            <p:nvPr/>
          </p:nvSpPr>
          <p:spPr>
            <a:xfrm>
              <a:off x="74" y="0"/>
              <a:ext cx="352" cy="0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square"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6632" name="AutoShape 2"/>
          <p:cNvSpPr/>
          <p:nvPr/>
        </p:nvSpPr>
        <p:spPr>
          <a:xfrm>
            <a:off x="1600200" y="1828800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3" name="AutoShape 4"/>
          <p:cNvSpPr/>
          <p:nvPr/>
        </p:nvSpPr>
        <p:spPr>
          <a:xfrm>
            <a:off x="2971800" y="1828800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4" name="Rectangle 5"/>
          <p:cNvSpPr/>
          <p:nvPr/>
        </p:nvSpPr>
        <p:spPr>
          <a:xfrm>
            <a:off x="1752600" y="1828800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1</a:t>
            </a:r>
            <a:endParaRPr lang="en-US" altLang="x-none" sz="2400" b="1" dirty="0">
              <a:latin typeface="Arial" panose="020B0604020202020204" pitchFamily="34" charset="0"/>
            </a:endParaRPr>
          </a:p>
        </p:txBody>
      </p:sp>
      <p:sp>
        <p:nvSpPr>
          <p:cNvPr id="26635" name="AutoShape 6"/>
          <p:cNvSpPr/>
          <p:nvPr/>
        </p:nvSpPr>
        <p:spPr>
          <a:xfrm>
            <a:off x="1524000" y="2514600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6" name="AutoShape 8"/>
          <p:cNvSpPr/>
          <p:nvPr/>
        </p:nvSpPr>
        <p:spPr>
          <a:xfrm>
            <a:off x="2971800" y="2514600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7" name="Rectangle 9"/>
          <p:cNvSpPr/>
          <p:nvPr/>
        </p:nvSpPr>
        <p:spPr>
          <a:xfrm>
            <a:off x="1752600" y="2529205"/>
            <a:ext cx="3524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2</a:t>
            </a:r>
            <a:endParaRPr lang="en-US" altLang="x-none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38" name="AutoShape 10"/>
          <p:cNvSpPr/>
          <p:nvPr/>
        </p:nvSpPr>
        <p:spPr>
          <a:xfrm>
            <a:off x="1524000" y="3200400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39" name="AutoShape 12"/>
          <p:cNvSpPr/>
          <p:nvPr/>
        </p:nvSpPr>
        <p:spPr>
          <a:xfrm>
            <a:off x="2971800" y="3200400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0" name="Rectangle 13"/>
          <p:cNvSpPr/>
          <p:nvPr/>
        </p:nvSpPr>
        <p:spPr>
          <a:xfrm>
            <a:off x="1752600" y="3200400"/>
            <a:ext cx="3524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3</a:t>
            </a:r>
            <a:endParaRPr lang="en-US" altLang="x-none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41" name="AutoShape 14"/>
          <p:cNvSpPr/>
          <p:nvPr/>
        </p:nvSpPr>
        <p:spPr>
          <a:xfrm>
            <a:off x="1524000" y="3834765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2" name="AutoShape 16"/>
          <p:cNvSpPr/>
          <p:nvPr/>
        </p:nvSpPr>
        <p:spPr>
          <a:xfrm>
            <a:off x="2936240" y="3924300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3" name="Rectangle 17"/>
          <p:cNvSpPr/>
          <p:nvPr/>
        </p:nvSpPr>
        <p:spPr>
          <a:xfrm>
            <a:off x="1752600" y="3834765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4</a:t>
            </a:r>
            <a:endParaRPr lang="en-US" altLang="x-none" sz="2400" b="1" dirty="0">
              <a:latin typeface="Arial" panose="020B0604020202020204" pitchFamily="34" charset="0"/>
            </a:endParaRPr>
          </a:p>
        </p:txBody>
      </p:sp>
      <p:sp>
        <p:nvSpPr>
          <p:cNvPr id="26644" name="AutoShape 6"/>
          <p:cNvSpPr/>
          <p:nvPr/>
        </p:nvSpPr>
        <p:spPr>
          <a:xfrm>
            <a:off x="1524000" y="4572000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5" name="AutoShape 8"/>
          <p:cNvSpPr/>
          <p:nvPr/>
        </p:nvSpPr>
        <p:spPr>
          <a:xfrm>
            <a:off x="2971800" y="4572000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6" name="AutoShape 10"/>
          <p:cNvSpPr/>
          <p:nvPr/>
        </p:nvSpPr>
        <p:spPr>
          <a:xfrm>
            <a:off x="1524000" y="5257800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7" name="AutoShape 12"/>
          <p:cNvSpPr/>
          <p:nvPr/>
        </p:nvSpPr>
        <p:spPr>
          <a:xfrm>
            <a:off x="2971800" y="5257800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48" name="Rectangle 17"/>
          <p:cNvSpPr/>
          <p:nvPr/>
        </p:nvSpPr>
        <p:spPr>
          <a:xfrm>
            <a:off x="1752600" y="4572000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5</a:t>
            </a:r>
            <a:endParaRPr lang="en-US" altLang="x-none" sz="2400" b="1" dirty="0">
              <a:latin typeface="Arial" panose="020B0604020202020204" pitchFamily="34" charset="0"/>
            </a:endParaRPr>
          </a:p>
        </p:txBody>
      </p:sp>
      <p:sp>
        <p:nvSpPr>
          <p:cNvPr id="26649" name="Rectangle 17"/>
          <p:cNvSpPr/>
          <p:nvPr/>
        </p:nvSpPr>
        <p:spPr>
          <a:xfrm>
            <a:off x="1752600" y="5257800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6</a:t>
            </a:r>
            <a:endParaRPr lang="en-US" altLang="x-none" sz="2400" b="1" dirty="0">
              <a:latin typeface="Arial" panose="020B0604020202020204" pitchFamily="34" charset="0"/>
            </a:endParaRPr>
          </a:p>
        </p:txBody>
      </p:sp>
      <p:sp>
        <p:nvSpPr>
          <p:cNvPr id="26650" name="Rectangle 5"/>
          <p:cNvSpPr/>
          <p:nvPr/>
        </p:nvSpPr>
        <p:spPr>
          <a:xfrm>
            <a:off x="4191000" y="1905000"/>
            <a:ext cx="26987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zh-CN" altLang="en-US" dirty="0">
                <a:latin typeface="Arial" panose="020B0604020202020204" pitchFamily="34" charset="0"/>
                <a:sym typeface="Goudy Old Style" panose="02020502050305020303" charset="0"/>
              </a:rPr>
              <a:t>对公司有卓越贡献的员工</a:t>
            </a:r>
            <a:endParaRPr lang="zh-CN" altLang="en-US" dirty="0">
              <a:latin typeface="Arial" panose="020B0604020202020204" pitchFamily="34" charset="0"/>
              <a:sym typeface="Goudy Old Style" panose="02020502050305020303" charset="0"/>
            </a:endParaRPr>
          </a:p>
        </p:txBody>
      </p:sp>
      <p:sp>
        <p:nvSpPr>
          <p:cNvPr id="26651" name="Rectangle 5"/>
          <p:cNvSpPr/>
          <p:nvPr/>
        </p:nvSpPr>
        <p:spPr>
          <a:xfrm>
            <a:off x="4191000" y="2514600"/>
            <a:ext cx="20129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zh-CN" altLang="en-US" dirty="0">
                <a:latin typeface="Arial" panose="020B0604020202020204" pitchFamily="34" charset="0"/>
                <a:sym typeface="Goudy Old Style" panose="02020502050305020303" charset="0"/>
              </a:rPr>
              <a:t>公司中高层管理者</a:t>
            </a:r>
            <a:endParaRPr lang="zh-CN" altLang="en-US" dirty="0">
              <a:latin typeface="Arial" panose="020B0604020202020204" pitchFamily="34" charset="0"/>
              <a:sym typeface="Goudy Old Style" panose="02020502050305020303" charset="0"/>
            </a:endParaRPr>
          </a:p>
        </p:txBody>
      </p:sp>
      <p:sp>
        <p:nvSpPr>
          <p:cNvPr id="26652" name="Rectangle 5"/>
          <p:cNvSpPr/>
          <p:nvPr/>
        </p:nvSpPr>
        <p:spPr>
          <a:xfrm>
            <a:off x="4191000" y="3276600"/>
            <a:ext cx="191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dirty="0">
                <a:latin typeface="Arial" panose="020B0604020202020204" pitchFamily="34" charset="0"/>
                <a:sym typeface="Goudy Old Style" panose="02020502050305020303" charset="0"/>
              </a:rPr>
              <a:t>3</a:t>
            </a:r>
            <a:r>
              <a:rPr lang="zh-CN" altLang="en-US" dirty="0">
                <a:latin typeface="Arial" panose="020B0604020202020204" pitchFamily="34" charset="0"/>
                <a:sym typeface="Goudy Old Style" panose="02020502050305020303" charset="0"/>
              </a:rPr>
              <a:t>年以上公司员工</a:t>
            </a:r>
            <a:endParaRPr lang="zh-CN" altLang="en-US" dirty="0">
              <a:latin typeface="Arial" panose="020B0604020202020204" pitchFamily="34" charset="0"/>
              <a:sym typeface="Goudy Old Style" panose="02020502050305020303" charset="0"/>
            </a:endParaRPr>
          </a:p>
        </p:txBody>
      </p:sp>
      <p:sp>
        <p:nvSpPr>
          <p:cNvPr id="26653" name="Rectangle 5"/>
          <p:cNvSpPr/>
          <p:nvPr/>
        </p:nvSpPr>
        <p:spPr>
          <a:xfrm>
            <a:off x="3962400" y="3924300"/>
            <a:ext cx="2887980" cy="8115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None/>
            </a:pPr>
            <a:r>
              <a:rPr lang="en-US" altLang="zh-CN" dirty="0">
                <a:latin typeface="Arial" panose="020B0604020202020204" pitchFamily="34" charset="0"/>
                <a:sym typeface="Goudy Old Style" panose="02020502050305020303" charset="0"/>
              </a:rPr>
              <a:t>   </a:t>
            </a:r>
            <a:r>
              <a:rPr lang="zh-CN" altLang="en-US" dirty="0">
                <a:latin typeface="Arial" panose="020B0604020202020204" pitchFamily="34" charset="0"/>
                <a:sym typeface="Goudy Old Style" panose="02020502050305020303" charset="0"/>
              </a:rPr>
              <a:t>有较强</a:t>
            </a:r>
            <a:r>
              <a:rPr lang="en-US" altLang="x-none" dirty="0">
                <a:latin typeface="Arial" panose="020B0604020202020204" pitchFamily="34" charset="0"/>
                <a:sym typeface="Goudy Old Style" panose="02020502050305020303" charset="0"/>
              </a:rPr>
              <a:t>管理</a:t>
            </a:r>
            <a:r>
              <a:rPr lang="zh-CN" altLang="en-US" dirty="0">
                <a:latin typeface="Arial" panose="020B0604020202020204" pitchFamily="34" charset="0"/>
                <a:sym typeface="Goudy Old Style" panose="02020502050305020303" charset="0"/>
              </a:rPr>
              <a:t>能力的管理者</a:t>
            </a:r>
            <a:endParaRPr lang="zh-CN" altLang="en-US" dirty="0">
              <a:latin typeface="Arial" panose="020B0604020202020204" pitchFamily="34" charset="0"/>
              <a:sym typeface="Goudy Old Style" panose="02020502050305020303" charset="0"/>
            </a:endParaRP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 2" panose="05020102010507070707" pitchFamily="2" charset="2"/>
              <a:buChar char=""/>
            </a:pPr>
            <a:endParaRPr lang="zh-CN" altLang="en-US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54" name="Rectangle 5"/>
          <p:cNvSpPr/>
          <p:nvPr/>
        </p:nvSpPr>
        <p:spPr>
          <a:xfrm>
            <a:off x="4191000" y="4648200"/>
            <a:ext cx="24701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zh-CN" altLang="en-US" dirty="0">
                <a:latin typeface="Arial" panose="020B0604020202020204" pitchFamily="34" charset="0"/>
              </a:rPr>
              <a:t>有开拓市场能力的人员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55" name="Rectangle 5"/>
          <p:cNvSpPr/>
          <p:nvPr/>
        </p:nvSpPr>
        <p:spPr>
          <a:xfrm>
            <a:off x="4305935" y="5887085"/>
            <a:ext cx="793750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solidFill>
                  <a:schemeClr val="tx2"/>
                </a:solidFill>
                <a:latin typeface="Arial" panose="020B0604020202020204" pitchFamily="34" charset="0"/>
              </a:rPr>
              <a:t>……</a:t>
            </a:r>
            <a:endParaRPr lang="en-US" altLang="x-none" sz="24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6656" name="矩形 26655"/>
          <p:cNvSpPr/>
          <p:nvPr/>
        </p:nvSpPr>
        <p:spPr>
          <a:xfrm>
            <a:off x="254635" y="934085"/>
            <a:ext cx="198818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8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4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20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zh-CN" altLang="en-US" sz="2000" b="1">
                <a:solidFill>
                  <a:srgbClr val="CC6600"/>
                </a:solidFill>
              </a:rPr>
              <a:t>股东候选人</a:t>
            </a:r>
            <a:endParaRPr lang="zh-CN" altLang="en-US" sz="2000" b="1">
              <a:solidFill>
                <a:srgbClr val="CC66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05935" y="5302250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对公司有文化建设贡献</a:t>
            </a:r>
            <a:endParaRPr lang="zh-CN" altLang="en-US"/>
          </a:p>
        </p:txBody>
      </p:sp>
      <p:sp>
        <p:nvSpPr>
          <p:cNvPr id="3" name="AutoShape 10"/>
          <p:cNvSpPr/>
          <p:nvPr/>
        </p:nvSpPr>
        <p:spPr>
          <a:xfrm>
            <a:off x="1524000" y="5887085"/>
            <a:ext cx="468630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66FF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AutoShape 12"/>
          <p:cNvSpPr/>
          <p:nvPr/>
        </p:nvSpPr>
        <p:spPr>
          <a:xfrm>
            <a:off x="2990850" y="5887085"/>
            <a:ext cx="4419600" cy="4572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Rectangle 17"/>
          <p:cNvSpPr/>
          <p:nvPr/>
        </p:nvSpPr>
        <p:spPr>
          <a:xfrm>
            <a:off x="1754505" y="5887085"/>
            <a:ext cx="3524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x-none" sz="2400" b="1" dirty="0">
                <a:latin typeface="Arial" panose="020B0604020202020204" pitchFamily="34" charset="0"/>
              </a:rPr>
              <a:t>7</a:t>
            </a:r>
            <a:endParaRPr lang="en-US" altLang="x-none" sz="2400" b="1" dirty="0">
              <a:latin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135" y="0"/>
            <a:ext cx="57988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4000" b="1" dirty="0">
                <a:solidFill>
                  <a:srgbClr val="CC66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三、每个人的“中恩梦”</a:t>
            </a:r>
            <a:endParaRPr lang="zh-CN" altLang="en-US" sz="4000" b="1" dirty="0">
              <a:solidFill>
                <a:srgbClr val="CC66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700" y="2745105"/>
            <a:ext cx="4288790" cy="34385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任意多边形 27649"/>
          <p:cNvSpPr/>
          <p:nvPr/>
        </p:nvSpPr>
        <p:spPr>
          <a:xfrm>
            <a:off x="7467600" y="152400"/>
            <a:ext cx="3200400" cy="2486025"/>
          </a:xfrm>
          <a:custGeom>
            <a:avLst/>
            <a:gdLst>
              <a:gd name="txL" fmla="*/ 2159 w 21600"/>
              <a:gd name="txT" fmla="*/ 12342 h 21600"/>
              <a:gd name="txR" fmla="*/ 19440 w 21600"/>
              <a:gd name="txB" fmla="*/ 18514 h 21600"/>
            </a:gdLst>
            <a:ahLst/>
            <a:cxnLst>
              <a:cxn ang="270">
                <a:pos x="10800" y="0"/>
              </a:cxn>
              <a:cxn ang="180">
                <a:pos x="0" y="15428"/>
              </a:cxn>
              <a:cxn ang="90">
                <a:pos x="10800" y="18514"/>
              </a:cxn>
              <a:cxn ang="0">
                <a:pos x="21600" y="15428"/>
              </a:cxn>
            </a:cxnLst>
            <a:rect l="txL" t="txT" r="txR" b="txB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2"/>
                </a:lnTo>
                <a:lnTo>
                  <a:pt x="4319" y="12342"/>
                </a:lnTo>
                <a:lnTo>
                  <a:pt x="4319" y="9257"/>
                </a:lnTo>
                <a:lnTo>
                  <a:pt x="0" y="15428"/>
                </a:lnTo>
                <a:lnTo>
                  <a:pt x="4319" y="21600"/>
                </a:lnTo>
                <a:lnTo>
                  <a:pt x="4319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8"/>
                </a:lnTo>
                <a:lnTo>
                  <a:pt x="17280" y="9257"/>
                </a:lnTo>
                <a:lnTo>
                  <a:pt x="17280" y="12342"/>
                </a:lnTo>
                <a:lnTo>
                  <a:pt x="12960" y="12342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r>
              <a:rPr lang="zh-CN" altLang="en-US" b="1" dirty="0">
                <a:latin typeface="Arial" panose="020B0604020202020204" pitchFamily="34" charset="0"/>
              </a:rPr>
              <a:t>先做人               后做事</a:t>
            </a:r>
            <a:endParaRPr lang="zh-CN" altLang="en-US" b="1" dirty="0">
              <a:latin typeface="Arial" panose="020B0604020202020204" pitchFamily="34" charset="0"/>
            </a:endParaRPr>
          </a:p>
        </p:txBody>
      </p:sp>
      <p:sp>
        <p:nvSpPr>
          <p:cNvPr id="27654" name="AutoShape 264"/>
          <p:cNvSpPr/>
          <p:nvPr/>
        </p:nvSpPr>
        <p:spPr>
          <a:xfrm>
            <a:off x="671195" y="1239520"/>
            <a:ext cx="1132840" cy="0"/>
          </a:xfrm>
          <a:prstGeom prst="roundRect">
            <a:avLst>
              <a:gd name="adj" fmla="val 13639"/>
            </a:avLst>
          </a:prstGeom>
          <a:gradFill rotWithShape="1">
            <a:gsLst>
              <a:gs pos="0">
                <a:schemeClr val="bg1"/>
              </a:gs>
              <a:gs pos="100000">
                <a:srgbClr val="767676">
                  <a:alpha val="0"/>
                </a:srgbClr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anchor="ctr">
            <a:spAutoFit/>
          </a:bodyPr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7655" name="矩形 27654"/>
          <p:cNvSpPr/>
          <p:nvPr/>
        </p:nvSpPr>
        <p:spPr>
          <a:xfrm>
            <a:off x="412115" y="288290"/>
            <a:ext cx="1391920" cy="68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  <a:buNone/>
            </a:pPr>
            <a:r>
              <a:rPr lang="zh-CN" altLang="en-US" sz="2000" b="1">
                <a:solidFill>
                  <a:srgbClr val="FF0000"/>
                </a:solidFill>
              </a:rPr>
              <a:t>同进退</a:t>
            </a:r>
            <a:endParaRPr lang="zh-CN" altLang="en-US" sz="2000" b="1">
              <a:solidFill>
                <a:srgbClr val="FF0000"/>
              </a:solidFill>
            </a:endParaRPr>
          </a:p>
          <a:p>
            <a:pPr lvl="0">
              <a:lnSpc>
                <a:spcPct val="80000"/>
              </a:lnSpc>
              <a:buNone/>
            </a:pPr>
            <a:r>
              <a:rPr lang="zh-CN" altLang="en-US" sz="2000" b="1">
                <a:solidFill>
                  <a:srgbClr val="FF0000"/>
                </a:solidFill>
              </a:rPr>
              <a:t>    共发展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grpSp>
        <p:nvGrpSpPr>
          <p:cNvPr id="27656" name="组合 27655"/>
          <p:cNvGrpSpPr/>
          <p:nvPr/>
        </p:nvGrpSpPr>
        <p:grpSpPr>
          <a:xfrm>
            <a:off x="909955" y="2760980"/>
            <a:ext cx="9644380" cy="3035935"/>
            <a:chOff x="0" y="0"/>
            <a:chExt cx="3829" cy="1431"/>
          </a:xfrm>
        </p:grpSpPr>
        <p:grpSp>
          <p:nvGrpSpPr>
            <p:cNvPr id="27657" name="组合 27656"/>
            <p:cNvGrpSpPr/>
            <p:nvPr/>
          </p:nvGrpSpPr>
          <p:grpSpPr>
            <a:xfrm>
              <a:off x="1914" y="0"/>
              <a:ext cx="1915" cy="1431"/>
              <a:chOff x="0" y="0"/>
              <a:chExt cx="2622" cy="1882"/>
            </a:xfrm>
          </p:grpSpPr>
          <p:sp>
            <p:nvSpPr>
              <p:cNvPr id="27658" name="Line 8"/>
              <p:cNvSpPr/>
              <p:nvPr/>
            </p:nvSpPr>
            <p:spPr>
              <a:xfrm>
                <a:off x="0" y="0"/>
                <a:ext cx="2622" cy="143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59" name="Line 9"/>
              <p:cNvSpPr/>
              <p:nvPr/>
            </p:nvSpPr>
            <p:spPr>
              <a:xfrm>
                <a:off x="0" y="0"/>
                <a:ext cx="2622" cy="1687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0" name="Line 10"/>
              <p:cNvSpPr/>
              <p:nvPr/>
            </p:nvSpPr>
            <p:spPr>
              <a:xfrm>
                <a:off x="0" y="0"/>
                <a:ext cx="2487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1" name="Line 11"/>
              <p:cNvSpPr/>
              <p:nvPr/>
            </p:nvSpPr>
            <p:spPr>
              <a:xfrm>
                <a:off x="0" y="0"/>
                <a:ext cx="2083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2" name="Line 12"/>
              <p:cNvSpPr/>
              <p:nvPr/>
            </p:nvSpPr>
            <p:spPr>
              <a:xfrm>
                <a:off x="0" y="0"/>
                <a:ext cx="1704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3" name="Line 13"/>
              <p:cNvSpPr/>
              <p:nvPr/>
            </p:nvSpPr>
            <p:spPr>
              <a:xfrm>
                <a:off x="0" y="0"/>
                <a:ext cx="1322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4" name="Line 14"/>
              <p:cNvSpPr/>
              <p:nvPr/>
            </p:nvSpPr>
            <p:spPr>
              <a:xfrm>
                <a:off x="0" y="0"/>
                <a:ext cx="986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5" name="Line 15"/>
              <p:cNvSpPr/>
              <p:nvPr/>
            </p:nvSpPr>
            <p:spPr>
              <a:xfrm>
                <a:off x="0" y="0"/>
                <a:ext cx="651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6" name="Line 16"/>
              <p:cNvSpPr/>
              <p:nvPr/>
            </p:nvSpPr>
            <p:spPr>
              <a:xfrm>
                <a:off x="0" y="0"/>
                <a:ext cx="314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7" name="Line 17"/>
              <p:cNvSpPr/>
              <p:nvPr/>
            </p:nvSpPr>
            <p:spPr>
              <a:xfrm>
                <a:off x="0" y="0"/>
                <a:ext cx="0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8" name="Line 18"/>
              <p:cNvSpPr/>
              <p:nvPr/>
            </p:nvSpPr>
            <p:spPr>
              <a:xfrm>
                <a:off x="0" y="0"/>
                <a:ext cx="2622" cy="1239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69" name="Line 19"/>
              <p:cNvSpPr/>
              <p:nvPr/>
            </p:nvSpPr>
            <p:spPr>
              <a:xfrm>
                <a:off x="0" y="0"/>
                <a:ext cx="2622" cy="1067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0" name="Line 20"/>
              <p:cNvSpPr/>
              <p:nvPr/>
            </p:nvSpPr>
            <p:spPr>
              <a:xfrm>
                <a:off x="0" y="0"/>
                <a:ext cx="2622" cy="919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1" name="Line 21"/>
              <p:cNvSpPr/>
              <p:nvPr/>
            </p:nvSpPr>
            <p:spPr>
              <a:xfrm>
                <a:off x="0" y="0"/>
                <a:ext cx="2622" cy="770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2" name="Line 22"/>
              <p:cNvSpPr/>
              <p:nvPr/>
            </p:nvSpPr>
            <p:spPr>
              <a:xfrm>
                <a:off x="23" y="0"/>
                <a:ext cx="2599" cy="64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3" name="Line 23"/>
              <p:cNvSpPr/>
              <p:nvPr/>
            </p:nvSpPr>
            <p:spPr>
              <a:xfrm>
                <a:off x="0" y="0"/>
                <a:ext cx="2622" cy="514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4" name="Line 24"/>
              <p:cNvSpPr/>
              <p:nvPr/>
            </p:nvSpPr>
            <p:spPr>
              <a:xfrm>
                <a:off x="0" y="0"/>
                <a:ext cx="2622" cy="405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5" name="Line 25"/>
              <p:cNvSpPr/>
              <p:nvPr/>
            </p:nvSpPr>
            <p:spPr>
              <a:xfrm>
                <a:off x="0" y="0"/>
                <a:ext cx="2622" cy="298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6" name="Line 26"/>
              <p:cNvSpPr/>
              <p:nvPr/>
            </p:nvSpPr>
            <p:spPr>
              <a:xfrm>
                <a:off x="0" y="0"/>
                <a:ext cx="2622" cy="213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7" name="Line 27"/>
              <p:cNvSpPr/>
              <p:nvPr/>
            </p:nvSpPr>
            <p:spPr>
              <a:xfrm>
                <a:off x="0" y="0"/>
                <a:ext cx="2622" cy="126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78" name="Line 28"/>
              <p:cNvSpPr/>
              <p:nvPr/>
            </p:nvSpPr>
            <p:spPr>
              <a:xfrm>
                <a:off x="0" y="0"/>
                <a:ext cx="2622" cy="63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7679" name="组合 27678"/>
            <p:cNvGrpSpPr/>
            <p:nvPr/>
          </p:nvGrpSpPr>
          <p:grpSpPr>
            <a:xfrm>
              <a:off x="0" y="0"/>
              <a:ext cx="1914" cy="1431"/>
              <a:chOff x="0" y="0"/>
              <a:chExt cx="2619" cy="1882"/>
            </a:xfrm>
          </p:grpSpPr>
          <p:sp>
            <p:nvSpPr>
              <p:cNvPr id="27680" name="Line 30"/>
              <p:cNvSpPr/>
              <p:nvPr/>
            </p:nvSpPr>
            <p:spPr>
              <a:xfrm flipH="1">
                <a:off x="0" y="0"/>
                <a:ext cx="2619" cy="0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1" name="Line 31"/>
              <p:cNvSpPr/>
              <p:nvPr/>
            </p:nvSpPr>
            <p:spPr>
              <a:xfrm flipH="1">
                <a:off x="0" y="0"/>
                <a:ext cx="2619" cy="143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2" name="Line 32"/>
              <p:cNvSpPr/>
              <p:nvPr/>
            </p:nvSpPr>
            <p:spPr>
              <a:xfrm flipH="1">
                <a:off x="0" y="0"/>
                <a:ext cx="2619" cy="1687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3" name="Line 33"/>
              <p:cNvSpPr/>
              <p:nvPr/>
            </p:nvSpPr>
            <p:spPr>
              <a:xfrm flipH="1">
                <a:off x="136" y="0"/>
                <a:ext cx="2483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4" name="Line 34"/>
              <p:cNvSpPr/>
              <p:nvPr/>
            </p:nvSpPr>
            <p:spPr>
              <a:xfrm flipH="1">
                <a:off x="539" y="0"/>
                <a:ext cx="2080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5" name="Line 35"/>
              <p:cNvSpPr/>
              <p:nvPr/>
            </p:nvSpPr>
            <p:spPr>
              <a:xfrm flipH="1">
                <a:off x="918" y="0"/>
                <a:ext cx="1701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6" name="Line 36"/>
              <p:cNvSpPr/>
              <p:nvPr/>
            </p:nvSpPr>
            <p:spPr>
              <a:xfrm flipH="1">
                <a:off x="1299" y="0"/>
                <a:ext cx="1320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7" name="Line 37"/>
              <p:cNvSpPr/>
              <p:nvPr/>
            </p:nvSpPr>
            <p:spPr>
              <a:xfrm flipH="1">
                <a:off x="1637" y="0"/>
                <a:ext cx="982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8" name="Line 38"/>
              <p:cNvSpPr/>
              <p:nvPr/>
            </p:nvSpPr>
            <p:spPr>
              <a:xfrm flipH="1">
                <a:off x="1971" y="0"/>
                <a:ext cx="648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89" name="Line 39"/>
              <p:cNvSpPr/>
              <p:nvPr/>
            </p:nvSpPr>
            <p:spPr>
              <a:xfrm flipH="1">
                <a:off x="2308" y="0"/>
                <a:ext cx="311" cy="188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0" name="Line 40"/>
              <p:cNvSpPr/>
              <p:nvPr/>
            </p:nvSpPr>
            <p:spPr>
              <a:xfrm flipH="1">
                <a:off x="0" y="0"/>
                <a:ext cx="2619" cy="1239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1" name="Line 41"/>
              <p:cNvSpPr/>
              <p:nvPr/>
            </p:nvSpPr>
            <p:spPr>
              <a:xfrm flipH="1">
                <a:off x="0" y="0"/>
                <a:ext cx="2619" cy="1067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2" name="Line 42"/>
              <p:cNvSpPr/>
              <p:nvPr/>
            </p:nvSpPr>
            <p:spPr>
              <a:xfrm flipH="1">
                <a:off x="0" y="0"/>
                <a:ext cx="2619" cy="919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3" name="Line 43"/>
              <p:cNvSpPr/>
              <p:nvPr/>
            </p:nvSpPr>
            <p:spPr>
              <a:xfrm flipH="1">
                <a:off x="0" y="0"/>
                <a:ext cx="2619" cy="770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4" name="Line 44"/>
              <p:cNvSpPr/>
              <p:nvPr/>
            </p:nvSpPr>
            <p:spPr>
              <a:xfrm flipH="1">
                <a:off x="0" y="0"/>
                <a:ext cx="2597" cy="642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5" name="Line 45"/>
              <p:cNvSpPr/>
              <p:nvPr/>
            </p:nvSpPr>
            <p:spPr>
              <a:xfrm flipH="1">
                <a:off x="0" y="0"/>
                <a:ext cx="2619" cy="514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6" name="Line 46"/>
              <p:cNvSpPr/>
              <p:nvPr/>
            </p:nvSpPr>
            <p:spPr>
              <a:xfrm flipH="1">
                <a:off x="0" y="0"/>
                <a:ext cx="2619" cy="405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7" name="Line 47"/>
              <p:cNvSpPr/>
              <p:nvPr/>
            </p:nvSpPr>
            <p:spPr>
              <a:xfrm flipH="1">
                <a:off x="0" y="0"/>
                <a:ext cx="2619" cy="298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8" name="Line 48"/>
              <p:cNvSpPr/>
              <p:nvPr/>
            </p:nvSpPr>
            <p:spPr>
              <a:xfrm flipH="1">
                <a:off x="0" y="0"/>
                <a:ext cx="2619" cy="213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699" name="Line 49"/>
              <p:cNvSpPr/>
              <p:nvPr/>
            </p:nvSpPr>
            <p:spPr>
              <a:xfrm flipH="1">
                <a:off x="0" y="0"/>
                <a:ext cx="2619" cy="126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700" name="Line 50"/>
              <p:cNvSpPr/>
              <p:nvPr/>
            </p:nvSpPr>
            <p:spPr>
              <a:xfrm flipH="1">
                <a:off x="0" y="0"/>
                <a:ext cx="2619" cy="63"/>
              </a:xfrm>
              <a:prstGeom prst="line">
                <a:avLst/>
              </a:prstGeom>
              <a:ln w="3175" cap="flat" cmpd="sng">
                <a:solidFill>
                  <a:srgbClr val="69A6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7701" name="组合 27700"/>
            <p:cNvGrpSpPr/>
            <p:nvPr/>
          </p:nvGrpSpPr>
          <p:grpSpPr>
            <a:xfrm>
              <a:off x="0" y="15"/>
              <a:ext cx="3829" cy="1220"/>
              <a:chOff x="0" y="0"/>
              <a:chExt cx="5241" cy="1605"/>
            </a:xfrm>
          </p:grpSpPr>
          <p:grpSp>
            <p:nvGrpSpPr>
              <p:cNvPr id="27702" name="组合 27701"/>
              <p:cNvGrpSpPr/>
              <p:nvPr/>
            </p:nvGrpSpPr>
            <p:grpSpPr>
              <a:xfrm>
                <a:off x="0" y="906"/>
                <a:ext cx="5241" cy="699"/>
                <a:chOff x="0" y="0"/>
                <a:chExt cx="5241" cy="699"/>
              </a:xfrm>
            </p:grpSpPr>
            <p:sp>
              <p:nvSpPr>
                <p:cNvPr id="27703" name="Line 53"/>
                <p:cNvSpPr/>
                <p:nvPr/>
              </p:nvSpPr>
              <p:spPr>
                <a:xfrm>
                  <a:off x="0" y="699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04" name="Line 54"/>
                <p:cNvSpPr/>
                <p:nvPr/>
              </p:nvSpPr>
              <p:spPr>
                <a:xfrm>
                  <a:off x="0" y="441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05" name="Line 55"/>
                <p:cNvSpPr/>
                <p:nvPr/>
              </p:nvSpPr>
              <p:spPr>
                <a:xfrm>
                  <a:off x="0" y="208"/>
                  <a:ext cx="5239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06" name="Line 56"/>
                <p:cNvSpPr/>
                <p:nvPr/>
              </p:nvSpPr>
              <p:spPr>
                <a:xfrm>
                  <a:off x="0" y="0"/>
                  <a:ext cx="5239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27707" name="组合 27706"/>
              <p:cNvGrpSpPr/>
              <p:nvPr/>
            </p:nvGrpSpPr>
            <p:grpSpPr>
              <a:xfrm>
                <a:off x="0" y="0"/>
                <a:ext cx="5241" cy="728"/>
                <a:chOff x="0" y="0"/>
                <a:chExt cx="5241" cy="728"/>
              </a:xfrm>
            </p:grpSpPr>
            <p:sp>
              <p:nvSpPr>
                <p:cNvPr id="27708" name="Line 58"/>
                <p:cNvSpPr/>
                <p:nvPr/>
              </p:nvSpPr>
              <p:spPr>
                <a:xfrm>
                  <a:off x="0" y="728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09" name="Line 59"/>
                <p:cNvSpPr/>
                <p:nvPr/>
              </p:nvSpPr>
              <p:spPr>
                <a:xfrm flipV="1">
                  <a:off x="0" y="557"/>
                  <a:ext cx="5241" cy="1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0" name="Line 60"/>
                <p:cNvSpPr/>
                <p:nvPr/>
              </p:nvSpPr>
              <p:spPr>
                <a:xfrm>
                  <a:off x="0" y="401"/>
                  <a:ext cx="5241" cy="5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1" name="Line 61"/>
                <p:cNvSpPr/>
                <p:nvPr/>
              </p:nvSpPr>
              <p:spPr>
                <a:xfrm>
                  <a:off x="0" y="277"/>
                  <a:ext cx="5217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2" name="Line 62"/>
                <p:cNvSpPr/>
                <p:nvPr/>
              </p:nvSpPr>
              <p:spPr>
                <a:xfrm flipV="1">
                  <a:off x="0" y="171"/>
                  <a:ext cx="5241" cy="6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3" name="Line 63"/>
                <p:cNvSpPr/>
                <p:nvPr/>
              </p:nvSpPr>
              <p:spPr>
                <a:xfrm>
                  <a:off x="0" y="102"/>
                  <a:ext cx="5241" cy="4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4" name="Line 64"/>
                <p:cNvSpPr/>
                <p:nvPr/>
              </p:nvSpPr>
              <p:spPr>
                <a:xfrm flipV="1">
                  <a:off x="0" y="64"/>
                  <a:ext cx="5241" cy="1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5" name="Line 65"/>
                <p:cNvSpPr/>
                <p:nvPr/>
              </p:nvSpPr>
              <p:spPr>
                <a:xfrm>
                  <a:off x="23" y="22"/>
                  <a:ext cx="5218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27716" name="Line 66"/>
                <p:cNvSpPr/>
                <p:nvPr/>
              </p:nvSpPr>
              <p:spPr>
                <a:xfrm>
                  <a:off x="0" y="0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69A6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27717" name="AutoShape 67"/>
          <p:cNvSpPr/>
          <p:nvPr/>
        </p:nvSpPr>
        <p:spPr>
          <a:xfrm rot="-11156158" flipH="1">
            <a:off x="728345" y="1316990"/>
            <a:ext cx="9071610" cy="4761230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5413" y="9993"/>
                </a:moveTo>
                <a:cubicBezTo>
                  <a:pt x="15021" y="7751"/>
                  <a:pt x="13075" y="6116"/>
                  <a:pt x="10800" y="6116"/>
                </a:cubicBezTo>
                <a:cubicBezTo>
                  <a:pt x="9347" y="6115"/>
                  <a:pt x="7976" y="6790"/>
                  <a:pt x="7089" y="7941"/>
                </a:cubicBezTo>
                <a:lnTo>
                  <a:pt x="2245" y="4208"/>
                </a:lnTo>
                <a:cubicBezTo>
                  <a:pt x="4289" y="1554"/>
                  <a:pt x="7450" y="-1"/>
                  <a:pt x="10800" y="0"/>
                </a:cubicBezTo>
                <a:cubicBezTo>
                  <a:pt x="16046" y="0"/>
                  <a:pt x="20534" y="3770"/>
                  <a:pt x="21438" y="8939"/>
                </a:cubicBezTo>
                <a:lnTo>
                  <a:pt x="24098" y="8474"/>
                </a:lnTo>
                <a:lnTo>
                  <a:pt x="19418" y="15138"/>
                </a:lnTo>
                <a:lnTo>
                  <a:pt x="12754" y="10458"/>
                </a:lnTo>
                <a:lnTo>
                  <a:pt x="15413" y="9993"/>
                </a:lnTo>
                <a:close/>
              </a:path>
            </a:pathLst>
          </a:custGeom>
          <a:solidFill>
            <a:srgbClr val="99CCFF">
              <a:alpha val="100000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7718" name="Oval 70"/>
          <p:cNvSpPr/>
          <p:nvPr/>
        </p:nvSpPr>
        <p:spPr>
          <a:xfrm>
            <a:off x="7772400" y="2760980"/>
            <a:ext cx="1584325" cy="1459865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5C2500"/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algn="l" latinLnBrk="1"/>
            <a:endParaRPr lang="zh-CN" altLang="en-US" sz="2400" b="1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  <p:sp>
        <p:nvSpPr>
          <p:cNvPr id="27719" name="Oval 72"/>
          <p:cNvSpPr/>
          <p:nvPr/>
        </p:nvSpPr>
        <p:spPr>
          <a:xfrm>
            <a:off x="6376035" y="4154170"/>
            <a:ext cx="1562100" cy="1480820"/>
          </a:xfrm>
          <a:prstGeom prst="ellipse">
            <a:avLst/>
          </a:prstGeom>
          <a:gradFill rotWithShape="0">
            <a:gsLst>
              <a:gs pos="0">
                <a:srgbClr val="33CC33"/>
              </a:gs>
              <a:gs pos="100000">
                <a:srgbClr val="124A12"/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latinLnBrk="1"/>
            <a:endParaRPr lang="zh-CN" altLang="en-US" sz="2000" b="1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  <p:sp>
        <p:nvSpPr>
          <p:cNvPr id="27720" name="Oval 74"/>
          <p:cNvSpPr/>
          <p:nvPr/>
        </p:nvSpPr>
        <p:spPr>
          <a:xfrm>
            <a:off x="4547235" y="4736465"/>
            <a:ext cx="1340485" cy="1352550"/>
          </a:xfrm>
          <a:prstGeom prst="ellipse">
            <a:avLst/>
          </a:prstGeom>
          <a:gradFill rotWithShape="0">
            <a:gsLst>
              <a:gs pos="0">
                <a:srgbClr val="FF9933"/>
              </a:gs>
              <a:gs pos="100000">
                <a:srgbClr val="5C3712"/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latinLnBrk="1"/>
            <a:endParaRPr lang="zh-CN" altLang="en-US" sz="2000" b="1" dirty="0">
              <a:solidFill>
                <a:srgbClr val="FFFFFF"/>
              </a:solidFill>
              <a:latin typeface="HY견고딕"/>
              <a:ea typeface="HY견고딕"/>
            </a:endParaRPr>
          </a:p>
        </p:txBody>
      </p:sp>
      <p:sp>
        <p:nvSpPr>
          <p:cNvPr id="27721" name="Oval 76"/>
          <p:cNvSpPr/>
          <p:nvPr/>
        </p:nvSpPr>
        <p:spPr>
          <a:xfrm>
            <a:off x="2827020" y="4736465"/>
            <a:ext cx="1371600" cy="1354138"/>
          </a:xfrm>
          <a:prstGeom prst="ellipse">
            <a:avLst/>
          </a:prstGeom>
          <a:gradFill rotWithShape="0">
            <a:gsLst>
              <a:gs pos="0">
                <a:srgbClr val="CC99FF"/>
              </a:gs>
              <a:gs pos="100000">
                <a:srgbClr val="4A375C"/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latinLnBrk="1"/>
            <a:r>
              <a:rPr lang="zh-CN" altLang="en-US" sz="2000" b="1" dirty="0">
                <a:solidFill>
                  <a:srgbClr val="FFFFFF"/>
                </a:solidFill>
                <a:latin typeface="HY견고딕"/>
                <a:ea typeface="HY견고딕"/>
              </a:rPr>
              <a:t>有责任</a:t>
            </a:r>
            <a:endParaRPr lang="zh-CN" altLang="en-US" sz="2000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latinLnBrk="1"/>
            <a:r>
              <a:rPr lang="zh-CN" altLang="en-US" sz="2000" b="1" dirty="0">
                <a:solidFill>
                  <a:srgbClr val="FFFFFF"/>
                </a:solidFill>
                <a:latin typeface="HY견고딕"/>
                <a:ea typeface="HY견고딕"/>
              </a:rPr>
              <a:t>有担当</a:t>
            </a:r>
            <a:endParaRPr lang="zh-CN" altLang="en-US" sz="2800" b="1" dirty="0">
              <a:solidFill>
                <a:srgbClr val="FFFFFF"/>
              </a:solidFill>
              <a:latin typeface="Gulim" panose="020B0600000101010101" pitchFamily="2" charset="-127"/>
              <a:ea typeface="Gulim" panose="020B0600000101010101" pitchFamily="2" charset="-127"/>
            </a:endParaRPr>
          </a:p>
        </p:txBody>
      </p:sp>
      <p:sp>
        <p:nvSpPr>
          <p:cNvPr id="27722" name="标题 27721"/>
          <p:cNvSpPr>
            <a:spLocks noGrp="1"/>
          </p:cNvSpPr>
          <p:nvPr/>
        </p:nvSpPr>
        <p:spPr>
          <a:xfrm>
            <a:off x="7772400" y="152400"/>
            <a:ext cx="2133600" cy="11430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ctr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lang="zh-CN" altLang="en-US" sz="1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超越自我</a:t>
            </a:r>
            <a:endParaRPr lang="zh-CN" altLang="en-US" sz="1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03750" y="5090160"/>
            <a:ext cx="1772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b="1" dirty="0">
                <a:solidFill>
                  <a:srgbClr val="FFFFFF"/>
                </a:solidFill>
                <a:latin typeface="HY견고딕"/>
                <a:ea typeface="HY견고딕"/>
                <a:sym typeface="+mn-ea"/>
              </a:rPr>
              <a:t>有团队精神</a:t>
            </a:r>
            <a:endParaRPr lang="zh-CN" altLang="en-US" b="1" dirty="0">
              <a:solidFill>
                <a:srgbClr val="FFFFFF"/>
              </a:solidFill>
              <a:latin typeface="HY견고딕"/>
              <a:ea typeface="HY견고딕"/>
              <a:sym typeface="+mn-ea"/>
            </a:endParaRPr>
          </a:p>
          <a:p>
            <a:pPr latinLnBrk="1"/>
            <a:r>
              <a:rPr lang="zh-CN" altLang="en-US" b="1" dirty="0">
                <a:solidFill>
                  <a:srgbClr val="FFFFFF"/>
                </a:solidFill>
                <a:latin typeface="HY견고딕"/>
                <a:ea typeface="HY견고딕"/>
                <a:sym typeface="+mn-ea"/>
              </a:rPr>
              <a:t>拧成一股绳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486525" y="4572000"/>
            <a:ext cx="1341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b="1" dirty="0">
                <a:solidFill>
                  <a:srgbClr val="FFFFFF"/>
                </a:solidFill>
                <a:latin typeface="HY견고딕"/>
                <a:ea typeface="HY견고딕"/>
                <a:sym typeface="+mn-ea"/>
              </a:rPr>
              <a:t>子不嫌母丑</a:t>
            </a:r>
            <a:endParaRPr lang="zh-CN" altLang="en-US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latinLnBrk="1"/>
            <a:r>
              <a:rPr lang="zh-CN" altLang="en-US" b="1" dirty="0">
                <a:solidFill>
                  <a:srgbClr val="FFFFFF"/>
                </a:solidFill>
                <a:latin typeface="HY견고딕"/>
                <a:ea typeface="HY견고딕"/>
                <a:sym typeface="+mn-ea"/>
              </a:rPr>
              <a:t>狗不嫌家穷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957185" y="3079115"/>
            <a:ext cx="1399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latinLnBrk="1"/>
            <a:r>
              <a:rPr lang="zh-CN" altLang="en-US" b="1" dirty="0">
                <a:solidFill>
                  <a:srgbClr val="FFFFFF"/>
                </a:solidFill>
                <a:latin typeface="HY견고딕"/>
                <a:ea typeface="HY견고딕"/>
                <a:sym typeface="+mn-ea"/>
              </a:rPr>
              <a:t>甘于奉献</a:t>
            </a:r>
            <a:endParaRPr lang="zh-CN" altLang="en-US" b="1" dirty="0">
              <a:solidFill>
                <a:srgbClr val="FFFFFF"/>
              </a:solidFill>
              <a:latin typeface="HY견고딕"/>
              <a:ea typeface="HY견고딕"/>
            </a:endParaRPr>
          </a:p>
          <a:p>
            <a:pPr algn="l" latinLnBrk="1"/>
            <a:r>
              <a:rPr lang="zh-CN" altLang="en-US" b="1" dirty="0">
                <a:solidFill>
                  <a:srgbClr val="FFFFFF"/>
                </a:solidFill>
                <a:latin typeface="HY견고딕"/>
                <a:ea typeface="HY견고딕"/>
                <a:sym typeface="+mn-ea"/>
              </a:rPr>
              <a:t>勇于创新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7" name="AutoShape 264"/>
          <p:cNvSpPr/>
          <p:nvPr/>
        </p:nvSpPr>
        <p:spPr>
          <a:xfrm>
            <a:off x="2792095" y="1524000"/>
            <a:ext cx="1132840" cy="0"/>
          </a:xfrm>
          <a:prstGeom prst="roundRect">
            <a:avLst>
              <a:gd name="adj" fmla="val 13639"/>
            </a:avLst>
          </a:prstGeom>
          <a:gradFill rotWithShape="1">
            <a:gsLst>
              <a:gs pos="0">
                <a:schemeClr val="bg1"/>
              </a:gs>
              <a:gs pos="100000">
                <a:srgbClr val="767676">
                  <a:alpha val="0"/>
                </a:srgbClr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anchor="ctr">
            <a:spAutoFit/>
          </a:bodyPr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678" name="矩形 28677"/>
          <p:cNvSpPr/>
          <p:nvPr/>
        </p:nvSpPr>
        <p:spPr>
          <a:xfrm>
            <a:off x="7902575" y="1295400"/>
            <a:ext cx="289623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80000"/>
              </a:lnSpc>
              <a:buNone/>
            </a:pPr>
            <a:r>
              <a:rPr lang="zh-CN" altLang="en-US" sz="4000" b="1">
                <a:solidFill>
                  <a:srgbClr val="CC6600"/>
                </a:solidFill>
              </a:rPr>
              <a:t>Ⅰ</a:t>
            </a:r>
            <a:endParaRPr lang="zh-CN" altLang="en-US" sz="4000" b="1">
              <a:solidFill>
                <a:srgbClr val="CC6600"/>
              </a:solidFill>
            </a:endParaRPr>
          </a:p>
          <a:p>
            <a:pPr lvl="0" algn="ctr">
              <a:lnSpc>
                <a:spcPct val="80000"/>
              </a:lnSpc>
              <a:buNone/>
            </a:pPr>
            <a:r>
              <a:rPr lang="en-US" altLang="zh-CN" sz="4000" b="1">
                <a:solidFill>
                  <a:srgbClr val="CC6600"/>
                </a:solidFill>
              </a:rPr>
              <a:t>.</a:t>
            </a:r>
            <a:endParaRPr lang="en-US" altLang="zh-CN" sz="4000" b="1">
              <a:solidFill>
                <a:srgbClr val="CC6600"/>
              </a:solidFill>
            </a:endParaRPr>
          </a:p>
          <a:p>
            <a:pPr lvl="0" algn="ctr">
              <a:lnSpc>
                <a:spcPct val="80000"/>
              </a:lnSpc>
              <a:buNone/>
            </a:pPr>
            <a:r>
              <a:rPr lang="zh-CN" altLang="en-US" sz="4000" b="1">
                <a:solidFill>
                  <a:srgbClr val="CC6600"/>
                </a:solidFill>
              </a:rPr>
              <a:t>企</a:t>
            </a:r>
            <a:endParaRPr lang="zh-CN" altLang="en-US" sz="4000" b="1">
              <a:solidFill>
                <a:srgbClr val="CC6600"/>
              </a:solidFill>
            </a:endParaRPr>
          </a:p>
          <a:p>
            <a:pPr lvl="0" algn="ctr">
              <a:lnSpc>
                <a:spcPct val="80000"/>
              </a:lnSpc>
              <a:buNone/>
            </a:pPr>
            <a:r>
              <a:rPr lang="zh-CN" altLang="en-US" sz="4000" b="1">
                <a:solidFill>
                  <a:srgbClr val="CC6600"/>
                </a:solidFill>
              </a:rPr>
              <a:t>业</a:t>
            </a:r>
            <a:endParaRPr lang="zh-CN" altLang="en-US" sz="4000" b="1">
              <a:solidFill>
                <a:srgbClr val="CC6600"/>
              </a:solidFill>
            </a:endParaRPr>
          </a:p>
          <a:p>
            <a:pPr lvl="0" algn="ctr">
              <a:lnSpc>
                <a:spcPct val="80000"/>
              </a:lnSpc>
              <a:buNone/>
            </a:pPr>
            <a:r>
              <a:rPr lang="zh-CN" altLang="en-US" sz="4000" b="1">
                <a:solidFill>
                  <a:srgbClr val="CC6600"/>
                </a:solidFill>
              </a:rPr>
              <a:t>宗</a:t>
            </a:r>
            <a:endParaRPr lang="zh-CN" altLang="en-US" sz="4000" b="1">
              <a:solidFill>
                <a:srgbClr val="CC6600"/>
              </a:solidFill>
            </a:endParaRPr>
          </a:p>
          <a:p>
            <a:pPr lvl="0" algn="ctr">
              <a:lnSpc>
                <a:spcPct val="80000"/>
              </a:lnSpc>
              <a:buNone/>
            </a:pPr>
            <a:r>
              <a:rPr lang="zh-CN" altLang="en-US" sz="4000" b="1">
                <a:solidFill>
                  <a:srgbClr val="CC6600"/>
                </a:solidFill>
              </a:rPr>
              <a:t>旨</a:t>
            </a:r>
            <a:endParaRPr lang="zh-CN" altLang="en-US" sz="4000" b="1">
              <a:solidFill>
                <a:srgbClr val="CC6600"/>
              </a:solidFill>
            </a:endParaRPr>
          </a:p>
        </p:txBody>
      </p:sp>
      <p:sp>
        <p:nvSpPr>
          <p:cNvPr id="28679" name="AutoShape 2"/>
          <p:cNvSpPr/>
          <p:nvPr/>
        </p:nvSpPr>
        <p:spPr>
          <a:xfrm>
            <a:off x="3216275" y="3801745"/>
            <a:ext cx="5759450" cy="2159000"/>
          </a:xfrm>
          <a:prstGeom prst="upArrow">
            <a:avLst>
              <a:gd name="adj1" fmla="val 57296"/>
              <a:gd name="adj2" fmla="val 62796"/>
            </a:avLst>
          </a:prstGeom>
          <a:gradFill rotWithShape="1">
            <a:gsLst>
              <a:gs pos="0">
                <a:schemeClr val="bg2"/>
              </a:gs>
              <a:gs pos="100000">
                <a:srgbClr val="F5F5F5">
                  <a:alpha val="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680" name="AutoShape 4"/>
          <p:cNvSpPr>
            <a:spLocks noChangeAspect="1"/>
          </p:cNvSpPr>
          <p:nvPr/>
        </p:nvSpPr>
        <p:spPr>
          <a:xfrm>
            <a:off x="33020" y="1972945"/>
            <a:ext cx="7239000" cy="1828800"/>
          </a:xfrm>
          <a:prstGeom prst="roundRect">
            <a:avLst>
              <a:gd name="adj" fmla="val 50000"/>
            </a:avLst>
          </a:prstGeom>
          <a:solidFill>
            <a:srgbClr val="69A6FF"/>
          </a:solidFill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p>
            <a:pPr algn="l" eaLnBrk="0" hangingPunct="0"/>
            <a:r>
              <a:rPr lang="zh-CN" altLang="en-US" dirty="0">
                <a:latin typeface="Arial" panose="020B0604020202020204" pitchFamily="34" charset="0"/>
                <a:sym typeface="宋体" panose="02010600030101010101" pitchFamily="2" charset="-122"/>
              </a:rPr>
              <a:t>       在新的发展时期，我们将一如既往，紧跟时代的步伐，充分发挥自身技术、人员和管理机制等各方面的优势，坚持以“诚信务实、团结奋进”为企业宗旨，以“吃得苦中苦、方为人上人”为企业精神，以“携手中恩、一起追梦”为奋斗目标，积极开拓、勇于创新，为实现“中恩梦”而努力奋斗，为社会建设做出更大的贡献！</a:t>
            </a:r>
            <a:endParaRPr lang="en-US" altLang="x-none" dirty="0">
              <a:latin typeface="Arial" panose="020B0604020202020204" pitchFamily="34" charset="0"/>
              <a:sym typeface="宋体" panose="02010600030101010101" pitchFamily="2" charset="-122"/>
            </a:endParaRPr>
          </a:p>
        </p:txBody>
      </p:sp>
      <p:sp>
        <p:nvSpPr>
          <p:cNvPr id="28681" name="标题 28680"/>
          <p:cNvSpPr>
            <a:spLocks noGrp="1"/>
          </p:cNvSpPr>
          <p:nvPr>
            <p:ph type="title"/>
          </p:nvPr>
        </p:nvSpPr>
        <p:spPr>
          <a:xfrm>
            <a:off x="33020" y="4084320"/>
            <a:ext cx="7242175" cy="1143000"/>
          </a:xfrm>
        </p:spPr>
        <p:txBody>
          <a:bodyPr anchor="ctr">
            <a:normAutofit fontScale="90000"/>
          </a:bodyPr>
          <a:p>
            <a:r>
              <a:rPr lang="zh-CN" altLang="en-US" sz="2000"/>
              <a:t>企业价值观：诚信  务实  中道   恩义 </a:t>
            </a:r>
            <a:br>
              <a:rPr lang="zh-CN" altLang="en-US" sz="2000"/>
            </a:br>
            <a:r>
              <a:rPr lang="zh-CN" altLang="en-US" sz="2000"/>
              <a:t>   企业精神：   </a:t>
            </a:r>
            <a:r>
              <a:rPr lang="zh-CN" altLang="en-US" sz="2000" dirty="0">
                <a:latin typeface="Arial" panose="020B0604020202020204" pitchFamily="34" charset="0"/>
                <a:sym typeface="宋体" panose="02010600030101010101" pitchFamily="2" charset="-122"/>
              </a:rPr>
              <a:t>吃得苦中苦、方为人上人</a:t>
            </a:r>
            <a:br>
              <a:rPr lang="zh-CN" altLang="en-US" sz="2000"/>
            </a:br>
            <a:br>
              <a:rPr lang="zh-CN" altLang="en-US" sz="2000"/>
            </a:br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591185" y="311785"/>
            <a:ext cx="6289040" cy="9836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rgbClr val="CC66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四、携手中恩，一起追梦</a:t>
            </a:r>
            <a:endParaRPr lang="zh-CN" altLang="en-US" sz="4000" b="1">
              <a:solidFill>
                <a:srgbClr val="CC66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endParaRPr lang="zh-CN" altLang="en-US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_GB2312" pitchFamily="1" charset="-122"/>
              <a:ea typeface="楷体_GB2312" pitchFamily="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" y="-1270"/>
            <a:ext cx="12172315" cy="6854825"/>
          </a:xfrm>
          <a:prstGeom prst="rect">
            <a:avLst/>
          </a:prstGeom>
        </p:spPr>
      </p:pic>
      <p:sp>
        <p:nvSpPr>
          <p:cNvPr id="25602" name="Arc 5"/>
          <p:cNvSpPr/>
          <p:nvPr/>
        </p:nvSpPr>
        <p:spPr>
          <a:xfrm>
            <a:off x="2983230" y="3449955"/>
            <a:ext cx="6784340" cy="3403600"/>
          </a:xfrm>
          <a:custGeom>
            <a:avLst/>
            <a:gdLst>
              <a:gd name="txL" fmla="*/ 0 w 43200"/>
              <a:gd name="txT" fmla="*/ 0 h 21727"/>
              <a:gd name="txR" fmla="*/ 43200 w 43200"/>
              <a:gd name="txB" fmla="*/ 21727 h 21727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3200" h="21727" fill="none">
                <a:moveTo>
                  <a:pt x="0" y="21726"/>
                </a:moveTo>
                <a:cubicBezTo>
                  <a:pt x="0" y="21684"/>
                  <a:pt x="0" y="2164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21727" stroke="0">
                <a:moveTo>
                  <a:pt x="0" y="21726"/>
                </a:moveTo>
                <a:cubicBezTo>
                  <a:pt x="0" y="21684"/>
                  <a:pt x="0" y="2164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C0C0C0">
                  <a:alpha val="100000"/>
                </a:srgbClr>
              </a:gs>
              <a:gs pos="50000">
                <a:srgbClr val="FFFFFF">
                  <a:alpha val="100000"/>
                </a:srgbClr>
              </a:gs>
              <a:gs pos="100000">
                <a:srgbClr val="C0C0C0"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3" name="Line 7"/>
          <p:cNvSpPr/>
          <p:nvPr/>
        </p:nvSpPr>
        <p:spPr>
          <a:xfrm rot="900000">
            <a:off x="6000750" y="3259138"/>
            <a:ext cx="842963" cy="3209925"/>
          </a:xfrm>
          <a:prstGeom prst="line">
            <a:avLst/>
          </a:prstGeom>
          <a:ln w="28575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4" name="Line 8"/>
          <p:cNvSpPr/>
          <p:nvPr/>
        </p:nvSpPr>
        <p:spPr>
          <a:xfrm rot="-20700000" flipH="1">
            <a:off x="6851650" y="3459163"/>
            <a:ext cx="750888" cy="3354387"/>
          </a:xfrm>
          <a:prstGeom prst="line">
            <a:avLst/>
          </a:prstGeom>
          <a:ln w="28575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5" name="Line 9"/>
          <p:cNvSpPr/>
          <p:nvPr/>
        </p:nvSpPr>
        <p:spPr>
          <a:xfrm rot="-19800000" flipH="1">
            <a:off x="7167563" y="3933825"/>
            <a:ext cx="1304925" cy="3316288"/>
          </a:xfrm>
          <a:prstGeom prst="line">
            <a:avLst/>
          </a:prstGeom>
          <a:ln w="28575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6" name="Line 14"/>
          <p:cNvSpPr/>
          <p:nvPr/>
        </p:nvSpPr>
        <p:spPr>
          <a:xfrm rot="20700000">
            <a:off x="5332730" y="3470275"/>
            <a:ext cx="570230" cy="3291205"/>
          </a:xfrm>
          <a:prstGeom prst="line">
            <a:avLst/>
          </a:prstGeom>
          <a:ln w="28575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7" name="Line 15"/>
          <p:cNvSpPr/>
          <p:nvPr/>
        </p:nvSpPr>
        <p:spPr>
          <a:xfrm rot="20700000">
            <a:off x="3910013" y="4159250"/>
            <a:ext cx="1992312" cy="2720975"/>
          </a:xfrm>
          <a:prstGeom prst="line">
            <a:avLst/>
          </a:prstGeom>
          <a:ln w="28575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608" name="Oval 18"/>
          <p:cNvSpPr/>
          <p:nvPr/>
        </p:nvSpPr>
        <p:spPr>
          <a:xfrm>
            <a:off x="2875280" y="3630930"/>
            <a:ext cx="1008063" cy="1011238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  <a:tileRect/>
          </a:gradFill>
          <a:ln w="38100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atinLnBrk="1"/>
            <a:endParaRPr lang="zh-CN" altLang="en-US" sz="1600" b="1" dirty="0">
              <a:solidFill>
                <a:srgbClr val="FFFFFF"/>
              </a:solidFill>
              <a:latin typeface="Arial" panose="020B0604020202020204" pitchFamily="34" charset="0"/>
              <a:ea typeface="Gulim" panose="020B0600000101010101" pitchFamily="2" charset="-127"/>
            </a:endParaRPr>
          </a:p>
        </p:txBody>
      </p:sp>
      <p:sp>
        <p:nvSpPr>
          <p:cNvPr id="25609" name="AutoShape 19"/>
          <p:cNvSpPr/>
          <p:nvPr/>
        </p:nvSpPr>
        <p:spPr>
          <a:xfrm rot="10800000">
            <a:off x="3503613" y="3810000"/>
            <a:ext cx="5762625" cy="5761038"/>
          </a:xfrm>
          <a:custGeom>
            <a:avLst/>
            <a:gdLst>
              <a:gd name="txL" fmla="*/ 21600 w 21600"/>
              <a:gd name="txT" fmla="*/ 10800 h 21600"/>
              <a:gd name="txR" fmla="*/ 0 w 21600"/>
              <a:gd name="txB" fmla="*/ 21600 h 216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0920" y="10800"/>
                </a:moveTo>
                <a:cubicBezTo>
                  <a:pt x="10920" y="10866"/>
                  <a:pt x="10866" y="10920"/>
                  <a:pt x="10800" y="10920"/>
                </a:cubicBezTo>
                <a:cubicBezTo>
                  <a:pt x="10733" y="10920"/>
                  <a:pt x="10680" y="10866"/>
                  <a:pt x="1068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gradFill rotWithShape="0">
            <a:gsLst>
              <a:gs pos="0">
                <a:srgbClr val="FFFFFF">
                  <a:alpha val="100000"/>
                </a:srgbClr>
              </a:gs>
              <a:gs pos="100000">
                <a:srgbClr val="B2B2B2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10" name="AutoShape 20"/>
          <p:cNvSpPr/>
          <p:nvPr/>
        </p:nvSpPr>
        <p:spPr>
          <a:xfrm rot="10800000">
            <a:off x="4341813" y="4689475"/>
            <a:ext cx="4003675" cy="4003675"/>
          </a:xfrm>
          <a:custGeom>
            <a:avLst/>
            <a:gdLst>
              <a:gd name="txL" fmla="*/ 21600 w 21600"/>
              <a:gd name="txT" fmla="*/ 10800 h 21600"/>
              <a:gd name="txR" fmla="*/ 0 w 21600"/>
              <a:gd name="txB" fmla="*/ 21600 h 2160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0920" y="10800"/>
                </a:moveTo>
                <a:cubicBezTo>
                  <a:pt x="10920" y="10866"/>
                  <a:pt x="10866" y="10920"/>
                  <a:pt x="10800" y="10920"/>
                </a:cubicBezTo>
                <a:cubicBezTo>
                  <a:pt x="10733" y="10920"/>
                  <a:pt x="10680" y="10866"/>
                  <a:pt x="10680" y="10800"/>
                </a:cubicBezTo>
                <a:lnTo>
                  <a:pt x="0" y="10800"/>
                </a:ln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lose/>
              </a:path>
            </a:pathLst>
          </a:custGeom>
          <a:gradFill rotWithShape="0">
            <a:gsLst>
              <a:gs pos="0">
                <a:srgbClr val="FFFFFF">
                  <a:alpha val="100000"/>
                </a:srgbClr>
              </a:gs>
              <a:gs pos="50000">
                <a:srgbClr val="C0C0C0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5611" name="组合 25610"/>
          <p:cNvGrpSpPr/>
          <p:nvPr/>
        </p:nvGrpSpPr>
        <p:grpSpPr>
          <a:xfrm>
            <a:off x="4699000" y="5019675"/>
            <a:ext cx="3370263" cy="3900488"/>
            <a:chOff x="0" y="0"/>
            <a:chExt cx="2123" cy="2457"/>
          </a:xfrm>
        </p:grpSpPr>
        <p:sp>
          <p:nvSpPr>
            <p:cNvPr id="25612" name="AutoShape 21"/>
            <p:cNvSpPr/>
            <p:nvPr/>
          </p:nvSpPr>
          <p:spPr>
            <a:xfrm rot="10800000">
              <a:off x="0" y="0"/>
              <a:ext cx="2123" cy="2124"/>
            </a:xfrm>
            <a:custGeom>
              <a:avLst/>
              <a:gdLst>
                <a:gd name="txL" fmla="*/ 21600 w 21600"/>
                <a:gd name="txT" fmla="*/ 10800 h 21600"/>
                <a:gd name="txR" fmla="*/ 0 w 21600"/>
                <a:gd name="txB" fmla="*/ 21600 h 21600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21600" h="21600">
                  <a:moveTo>
                    <a:pt x="10920" y="10800"/>
                  </a:moveTo>
                  <a:cubicBezTo>
                    <a:pt x="10920" y="10866"/>
                    <a:pt x="10866" y="10920"/>
                    <a:pt x="10800" y="10920"/>
                  </a:cubicBezTo>
                  <a:cubicBezTo>
                    <a:pt x="10733" y="10920"/>
                    <a:pt x="10680" y="10866"/>
                    <a:pt x="10680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5613" name="WordArt 25"/>
            <p:cNvSpPr>
              <a:spLocks noTextEdit="1"/>
            </p:cNvSpPr>
            <p:nvPr/>
          </p:nvSpPr>
          <p:spPr>
            <a:xfrm>
              <a:off x="205" y="496"/>
              <a:ext cx="1755" cy="1961"/>
            </a:xfrm>
            <a:prstGeom prst="rect">
              <a:avLst/>
            </a:prstGeom>
          </p:spPr>
          <p:txBody>
            <a:bodyPr wrap="none" fromWordArt="1">
              <a:prstTxWarp prst="textArchUp">
                <a:avLst>
                  <a:gd name="adj" fmla="val 13341994"/>
                </a:avLst>
              </a:prstTxWarp>
              <a:normAutofit/>
            </a:bodyPr>
            <a:p>
              <a:pPr algn="ctr"/>
              <a:r>
                <a:rPr lang="zh-CN" altLang="en-US" sz="3600">
                  <a:gradFill rotWithShape="1">
                    <a:gsLst>
                      <a:gs pos="0">
                        <a:srgbClr val="FF9933"/>
                      </a:gs>
                      <a:gs pos="100000">
                        <a:srgbClr val="5D0011"/>
                      </a:gs>
                    </a:gsLst>
                    <a:lin ang="18900000" scaled="1"/>
                    <a:tileRect/>
                  </a:gradFill>
                  <a:effectLst>
                    <a:outerShdw dist="45791" dir="3378595" algn="ctr" rotWithShape="0">
                      <a:schemeClr val="tx1">
                        <a:alpha val="50000"/>
                      </a:schemeClr>
                    </a:outerShdw>
                  </a:effectLst>
                  <a:latin typeface="Arial Black" panose="020B0A04020102020204" pitchFamily="2" charset="0"/>
                  <a:ea typeface="Arial Black" panose="020B0A04020102020204" pitchFamily="2" charset="0"/>
                </a:rPr>
                <a:t>保安梦</a:t>
              </a:r>
              <a:endParaRPr lang="zh-CN" altLang="en-US" sz="3600">
                <a:gradFill rotWithShape="1">
                  <a:gsLst>
                    <a:gs pos="0">
                      <a:srgbClr val="FF9933"/>
                    </a:gs>
                    <a:gs pos="100000">
                      <a:srgbClr val="5D0011"/>
                    </a:gs>
                  </a:gsLst>
                  <a:lin ang="18900000" scaled="1"/>
                  <a:tileRect/>
                </a:gradFill>
                <a:effectLst>
                  <a:outerShdw dist="45791" dir="3378595" algn="ctr" rotWithShape="0">
                    <a:schemeClr val="tx1">
                      <a:alpha val="50000"/>
                    </a:schemeClr>
                  </a:outerShdw>
                </a:effectLst>
                <a:latin typeface="Arial Black" panose="020B0A04020102020204" pitchFamily="2" charset="0"/>
                <a:ea typeface="Arial Black" panose="020B0A04020102020204" pitchFamily="2" charset="0"/>
              </a:endParaRPr>
            </a:p>
          </p:txBody>
        </p:sp>
      </p:grpSp>
      <p:sp>
        <p:nvSpPr>
          <p:cNvPr id="25614" name="Oval 28"/>
          <p:cNvSpPr/>
          <p:nvPr/>
        </p:nvSpPr>
        <p:spPr>
          <a:xfrm>
            <a:off x="8749030" y="3452495"/>
            <a:ext cx="1160780" cy="1114425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  <a:tileRect/>
          </a:gradFill>
          <a:ln w="38100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atinLnBrk="1"/>
            <a:endParaRPr lang="zh-CN" altLang="en-US" sz="1600" b="1" dirty="0">
              <a:solidFill>
                <a:srgbClr val="FFFFFF"/>
              </a:solidFill>
              <a:latin typeface="Arial" panose="020B0604020202020204" pitchFamily="34" charset="0"/>
              <a:ea typeface="Gulim" panose="020B0600000101010101" pitchFamily="2" charset="-127"/>
            </a:endParaRPr>
          </a:p>
        </p:txBody>
      </p:sp>
      <p:sp>
        <p:nvSpPr>
          <p:cNvPr id="25615" name="Oval 28"/>
          <p:cNvSpPr/>
          <p:nvPr/>
        </p:nvSpPr>
        <p:spPr>
          <a:xfrm>
            <a:off x="7634605" y="2722245"/>
            <a:ext cx="1008063" cy="1011238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  <a:tileRect/>
          </a:gradFill>
          <a:ln w="38100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atinLnBrk="1"/>
            <a:endParaRPr lang="zh-CN" altLang="en-US" sz="1600" b="1" dirty="0">
              <a:solidFill>
                <a:srgbClr val="FFFFFF"/>
              </a:solidFill>
              <a:latin typeface="Arial" panose="020B0604020202020204" pitchFamily="34" charset="0"/>
              <a:ea typeface="Gulim" panose="020B0600000101010101" pitchFamily="2" charset="-127"/>
            </a:endParaRPr>
          </a:p>
        </p:txBody>
      </p:sp>
      <p:sp>
        <p:nvSpPr>
          <p:cNvPr id="25616" name="Oval 28"/>
          <p:cNvSpPr/>
          <p:nvPr/>
        </p:nvSpPr>
        <p:spPr>
          <a:xfrm>
            <a:off x="5934710" y="2280920"/>
            <a:ext cx="1008063" cy="1011238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  <a:tileRect/>
          </a:gradFill>
          <a:ln w="38100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atinLnBrk="1"/>
            <a:endParaRPr lang="zh-CN" altLang="en-US" sz="1600" b="1" dirty="0">
              <a:solidFill>
                <a:srgbClr val="FFFFFF"/>
              </a:solidFill>
              <a:latin typeface="Arial" panose="020B0604020202020204" pitchFamily="34" charset="0"/>
              <a:ea typeface="Gulim" panose="020B0600000101010101" pitchFamily="2" charset="-127"/>
            </a:endParaRPr>
          </a:p>
        </p:txBody>
      </p:sp>
      <p:sp>
        <p:nvSpPr>
          <p:cNvPr id="25617" name="矩形 25616"/>
          <p:cNvSpPr/>
          <p:nvPr/>
        </p:nvSpPr>
        <p:spPr>
          <a:xfrm>
            <a:off x="4648200" y="4343400"/>
            <a:ext cx="3581400" cy="1676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每个人的中恩梦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5618" name="组合 25617"/>
          <p:cNvGrpSpPr/>
          <p:nvPr/>
        </p:nvGrpSpPr>
        <p:grpSpPr>
          <a:xfrm>
            <a:off x="2455863" y="685800"/>
            <a:ext cx="2235200" cy="914400"/>
            <a:chOff x="0" y="0"/>
            <a:chExt cx="372" cy="1"/>
          </a:xfrm>
        </p:grpSpPr>
        <p:sp>
          <p:nvSpPr>
            <p:cNvPr id="25619" name="AutoShape 262"/>
            <p:cNvSpPr/>
            <p:nvPr/>
          </p:nvSpPr>
          <p:spPr>
            <a:xfrm>
              <a:off x="0" y="0"/>
              <a:ext cx="372" cy="0"/>
            </a:xfrm>
            <a:prstGeom prst="roundRect">
              <a:avLst>
                <a:gd name="adj" fmla="val 13639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620" name="AutoShape 263"/>
            <p:cNvSpPr/>
            <p:nvPr/>
          </p:nvSpPr>
          <p:spPr>
            <a:xfrm>
              <a:off x="77" y="0"/>
              <a:ext cx="223" cy="0"/>
            </a:xfrm>
            <a:prstGeom prst="roundRect">
              <a:avLst>
                <a:gd name="adj" fmla="val 1363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5621" name="AutoShape 264"/>
            <p:cNvSpPr/>
            <p:nvPr/>
          </p:nvSpPr>
          <p:spPr>
            <a:xfrm>
              <a:off x="54" y="1"/>
              <a:ext cx="264" cy="0"/>
            </a:xfrm>
            <a:prstGeom prst="roundRect">
              <a:avLst>
                <a:gd name="adj" fmla="val 13639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5623" name="Oval 28"/>
          <p:cNvSpPr/>
          <p:nvPr/>
        </p:nvSpPr>
        <p:spPr>
          <a:xfrm>
            <a:off x="4258310" y="2619375"/>
            <a:ext cx="1008063" cy="1011238"/>
          </a:xfrm>
          <a:prstGeom prst="ellipse">
            <a:avLst/>
          </a:prstGeom>
          <a:gradFill rotWithShape="0">
            <a:gsLst>
              <a:gs pos="0">
                <a:srgbClr val="99CCFF"/>
              </a:gs>
              <a:gs pos="100000">
                <a:srgbClr val="374A5C"/>
              </a:gs>
            </a:gsLst>
            <a:path path="rect">
              <a:fillToRect r="100000" b="100000"/>
            </a:path>
            <a:tileRect/>
          </a:gradFill>
          <a:ln w="38100" cap="flat" cmpd="sng">
            <a:solidFill>
              <a:srgbClr val="C0C0C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atinLnBrk="1"/>
            <a:endParaRPr lang="zh-CN" altLang="en-US" sz="1600" b="1" dirty="0">
              <a:solidFill>
                <a:srgbClr val="FFFFFF"/>
              </a:solidFill>
              <a:latin typeface="Arial" panose="020B0604020202020204" pitchFamily="34" charset="0"/>
              <a:ea typeface="Gulim" panose="020B0600000101010101" pitchFamily="2" charset="-127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9104" y="513715"/>
            <a:ext cx="3226619" cy="1828800"/>
            <a:chOff x="-219" y="0"/>
            <a:chExt cx="537" cy="2"/>
          </a:xfrm>
        </p:grpSpPr>
        <p:sp>
          <p:nvSpPr>
            <p:cNvPr id="3" name="AutoShape 262"/>
            <p:cNvSpPr/>
            <p:nvPr/>
          </p:nvSpPr>
          <p:spPr>
            <a:xfrm>
              <a:off x="-219" y="0"/>
              <a:ext cx="372" cy="1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rgbClr val="EAEAEA"/>
                </a:gs>
                <a:gs pos="100000">
                  <a:srgbClr val="C1C1C1"/>
                </a:gs>
              </a:gsLst>
              <a:lin ang="5400000" scaled="1"/>
              <a:tileRect/>
            </a:gradFill>
            <a:ln w="12700" cap="flat" cmpd="sng">
              <a:solidFill>
                <a:srgbClr val="5F5F5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" name="AutoShape 263"/>
            <p:cNvSpPr/>
            <p:nvPr/>
          </p:nvSpPr>
          <p:spPr>
            <a:xfrm rot="10800000" flipV="1">
              <a:off x="-185" y="0"/>
              <a:ext cx="304" cy="0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square"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AutoShape 264"/>
            <p:cNvSpPr/>
            <p:nvPr/>
          </p:nvSpPr>
          <p:spPr>
            <a:xfrm>
              <a:off x="54" y="1"/>
              <a:ext cx="264" cy="1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767676">
                    <a:alpha val="0"/>
                  </a:srgbClr>
                </a:gs>
              </a:gsLst>
              <a:path path="rect">
                <a:fillToRect r="100000" b="100000"/>
              </a:path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152775" y="1376045"/>
            <a:ext cx="5939790" cy="82994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ctr" latinLnBrk="1"/>
            <a:r>
              <a:rPr lang="zh-CN" altLang="en-US" sz="4800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2" charset="-127"/>
                <a:sym typeface="+mn-ea"/>
              </a:rPr>
              <a:t>中恩人再也不愁钱</a:t>
            </a:r>
            <a:endParaRPr lang="zh-CN" altLang="en-US" sz="4800"/>
          </a:p>
        </p:txBody>
      </p:sp>
      <p:sp>
        <p:nvSpPr>
          <p:cNvPr id="7" name="文本框 6"/>
          <p:cNvSpPr txBox="1"/>
          <p:nvPr/>
        </p:nvSpPr>
        <p:spPr>
          <a:xfrm>
            <a:off x="2780030" y="3947795"/>
            <a:ext cx="1474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2" charset="-127"/>
                <a:sym typeface="+mn-ea"/>
              </a:rPr>
              <a:t>一起打麻将</a:t>
            </a:r>
            <a:endParaRPr lang="zh-CN" altLang="en-US" sz="1600"/>
          </a:p>
        </p:txBody>
      </p:sp>
      <p:sp>
        <p:nvSpPr>
          <p:cNvPr id="9" name="文本框 8"/>
          <p:cNvSpPr txBox="1"/>
          <p:nvPr/>
        </p:nvSpPr>
        <p:spPr>
          <a:xfrm>
            <a:off x="4177030" y="2941320"/>
            <a:ext cx="1171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2" charset="-127"/>
                <a:sym typeface="+mn-ea"/>
              </a:rPr>
              <a:t>一起喝茶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72480" y="2521585"/>
            <a:ext cx="1313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2" charset="-127"/>
                <a:sym typeface="+mn-ea"/>
              </a:rPr>
              <a:t>一起喝酒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505700" y="3050540"/>
            <a:ext cx="14408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2" charset="-127"/>
                <a:sym typeface="+mn-ea"/>
              </a:rPr>
              <a:t>一起旅游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749030" y="3810000"/>
            <a:ext cx="137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atinLnBrk="1"/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ea typeface="Gulim" panose="020B0600000101010101" pitchFamily="2" charset="-127"/>
                <a:sym typeface="+mn-ea"/>
              </a:rPr>
              <a:t>再也不愁钱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67690" y="610870"/>
            <a:ext cx="2072005" cy="6451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 dirty="0">
                <a:latin typeface="Arial" panose="020B0604020202020204" pitchFamily="34" charset="0"/>
                <a:sym typeface="+mn-ea"/>
              </a:rPr>
              <a:t>Ⅱ</a:t>
            </a:r>
            <a:r>
              <a:rPr lang="en-US" altLang="zh-CN" dirty="0">
                <a:latin typeface="Arial" panose="020B0604020202020204" pitchFamily="34" charset="0"/>
                <a:sym typeface="+mn-ea"/>
              </a:rPr>
              <a:t>.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目标</a:t>
            </a:r>
            <a:endParaRPr lang="zh-CN" altLang="en-US" dirty="0">
              <a:latin typeface="Arial" panose="020B0604020202020204" pitchFamily="34" charset="0"/>
            </a:endParaRPr>
          </a:p>
          <a:p>
            <a:r>
              <a:rPr lang="zh-CN" altLang="en-US" dirty="0">
                <a:latin typeface="Arial" panose="020B0604020202020204" pitchFamily="34" charset="0"/>
                <a:sym typeface="+mn-ea"/>
              </a:rPr>
              <a:t>     我的中恩梦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703" name="Arc 3"/>
          <p:cNvSpPr/>
          <p:nvPr/>
        </p:nvSpPr>
        <p:spPr>
          <a:xfrm>
            <a:off x="17145" y="2316480"/>
            <a:ext cx="7600950" cy="3540125"/>
          </a:xfrm>
          <a:custGeom>
            <a:avLst/>
            <a:gdLst>
              <a:gd name="txL" fmla="*/ 0 w 43200"/>
              <a:gd name="txT" fmla="*/ 0 h 43200"/>
              <a:gd name="txR" fmla="*/ 43200 w 43200"/>
              <a:gd name="txB" fmla="*/ 43200 h 43200"/>
            </a:gdLst>
            <a:ahLst/>
            <a:cxnLst>
              <a:cxn ang="0">
                <a:pos x="7209994" y="2552004"/>
              </a:cxn>
              <a:cxn ang="0">
                <a:pos x="7600950" y="1770062"/>
              </a:cxn>
              <a:cxn ang="0">
                <a:pos x="3800475" y="1770062"/>
              </a:cxn>
            </a:cxnLst>
            <a:rect l="txL" t="txT" r="txR" b="txB"/>
            <a:pathLst>
              <a:path w="43200" h="43200" fill="none">
                <a:moveTo>
                  <a:pt x="40978" y="31142"/>
                </a:moveTo>
                <a:cubicBezTo>
                  <a:pt x="37342" y="38524"/>
                  <a:pt x="298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</a:path>
              <a:path w="43200" h="43200" stroke="0">
                <a:moveTo>
                  <a:pt x="40978" y="31142"/>
                </a:moveTo>
                <a:cubicBezTo>
                  <a:pt x="37342" y="38524"/>
                  <a:pt x="29828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gradFill rotWithShape="1">
            <a:gsLst>
              <a:gs pos="0">
                <a:srgbClr val="475E00">
                  <a:alpha val="100000"/>
                </a:srgbClr>
              </a:gs>
              <a:gs pos="100000">
                <a:srgbClr val="99CC00">
                  <a:alpha val="100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29704" name="组合 29703"/>
          <p:cNvGrpSpPr/>
          <p:nvPr/>
        </p:nvGrpSpPr>
        <p:grpSpPr>
          <a:xfrm>
            <a:off x="65405" y="2442845"/>
            <a:ext cx="5487988" cy="3406775"/>
            <a:chOff x="0" y="0"/>
            <a:chExt cx="3457" cy="2146"/>
          </a:xfrm>
        </p:grpSpPr>
        <p:sp>
          <p:nvSpPr>
            <p:cNvPr id="29705" name="Arc 7"/>
            <p:cNvSpPr/>
            <p:nvPr/>
          </p:nvSpPr>
          <p:spPr>
            <a:xfrm>
              <a:off x="2238" y="935"/>
              <a:ext cx="372" cy="173"/>
            </a:xfrm>
            <a:custGeom>
              <a:avLst/>
              <a:gdLst>
                <a:gd name="txL" fmla="*/ 0 w 43200"/>
                <a:gd name="txT" fmla="*/ 0 h 43200"/>
                <a:gd name="txR" fmla="*/ 43200 w 43200"/>
                <a:gd name="txB" fmla="*/ 43200 h 43200"/>
              </a:gdLst>
              <a:ahLst/>
              <a:cxnLst>
                <a:cxn ang="0">
                  <a:pos x="353" y="125"/>
                </a:cxn>
                <a:cxn ang="0">
                  <a:pos x="372" y="87"/>
                </a:cxn>
                <a:cxn ang="0">
                  <a:pos x="186" y="87"/>
                </a:cxn>
              </a:cxnLst>
              <a:rect l="txL" t="txT" r="txR" b="txB"/>
              <a:pathLst>
                <a:path w="43200" h="43200" fill="none">
                  <a:moveTo>
                    <a:pt x="40978" y="31142"/>
                  </a:moveTo>
                  <a:cubicBezTo>
                    <a:pt x="37342" y="38524"/>
                    <a:pt x="298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43200" stroke="0">
                  <a:moveTo>
                    <a:pt x="40978" y="31142"/>
                  </a:moveTo>
                  <a:cubicBezTo>
                    <a:pt x="37342" y="38524"/>
                    <a:pt x="29828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1">
              <a:gsLst>
                <a:gs pos="0">
                  <a:srgbClr val="99CC00">
                    <a:alpha val="79999"/>
                  </a:srgbClr>
                </a:gs>
                <a:gs pos="100000">
                  <a:srgbClr val="475E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06" name="Freeform 8"/>
            <p:cNvSpPr/>
            <p:nvPr/>
          </p:nvSpPr>
          <p:spPr>
            <a:xfrm>
              <a:off x="0" y="814"/>
              <a:ext cx="2400" cy="209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1065" y="13"/>
                </a:cxn>
                <a:cxn ang="0">
                  <a:pos x="622" y="2"/>
                </a:cxn>
                <a:cxn ang="0">
                  <a:pos x="0" y="9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07" name="Freeform 9"/>
            <p:cNvSpPr/>
            <p:nvPr/>
          </p:nvSpPr>
          <p:spPr>
            <a:xfrm>
              <a:off x="372" y="350"/>
              <a:ext cx="2042" cy="676"/>
            </a:xfrm>
            <a:custGeom>
              <a:avLst/>
              <a:gdLst>
                <a:gd name="txL" fmla="*/ 0 w 2205"/>
                <a:gd name="txT" fmla="*/ 0 h 873"/>
                <a:gd name="txR" fmla="*/ 2205 w 2205"/>
                <a:gd name="txB" fmla="*/ 873 h 873"/>
              </a:gdLst>
              <a:ahLst/>
              <a:cxnLst>
                <a:cxn ang="0">
                  <a:pos x="812" y="32"/>
                </a:cxn>
                <a:cxn ang="0">
                  <a:pos x="489" y="9"/>
                </a:cxn>
                <a:cxn ang="0">
                  <a:pos x="0" y="3"/>
                </a:cxn>
              </a:cxnLst>
              <a:rect l="txL" t="txT" r="txR" b="txB"/>
              <a:pathLst>
                <a:path w="2205" h="873">
                  <a:moveTo>
                    <a:pt x="2205" y="873"/>
                  </a:moveTo>
                  <a:cubicBezTo>
                    <a:pt x="2058" y="769"/>
                    <a:pt x="1693" y="381"/>
                    <a:pt x="1326" y="251"/>
                  </a:cubicBezTo>
                  <a:cubicBezTo>
                    <a:pt x="754" y="0"/>
                    <a:pt x="276" y="127"/>
                    <a:pt x="0" y="95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08" name="Freeform 10"/>
            <p:cNvSpPr/>
            <p:nvPr/>
          </p:nvSpPr>
          <p:spPr>
            <a:xfrm>
              <a:off x="1317" y="52"/>
              <a:ext cx="1099" cy="962"/>
            </a:xfrm>
            <a:custGeom>
              <a:avLst/>
              <a:gdLst>
                <a:gd name="txL" fmla="*/ 0 w 1188"/>
                <a:gd name="txT" fmla="*/ 0 h 1242"/>
                <a:gd name="txR" fmla="*/ 1188 w 1188"/>
                <a:gd name="txB" fmla="*/ 1242 h 1242"/>
              </a:gdLst>
              <a:ahLst/>
              <a:cxnLst>
                <a:cxn ang="0">
                  <a:pos x="426" y="45"/>
                </a:cxn>
                <a:cxn ang="0">
                  <a:pos x="340" y="18"/>
                </a:cxn>
                <a:cxn ang="0">
                  <a:pos x="0" y="0"/>
                </a:cxn>
              </a:cxnLst>
              <a:rect l="txL" t="txT" r="txR" b="txB"/>
              <a:pathLst>
                <a:path w="1188" h="1242">
                  <a:moveTo>
                    <a:pt x="1170" y="1242"/>
                  </a:moveTo>
                  <a:cubicBezTo>
                    <a:pt x="1131" y="1119"/>
                    <a:pt x="1188" y="768"/>
                    <a:pt x="936" y="504"/>
                  </a:cubicBezTo>
                  <a:cubicBezTo>
                    <a:pt x="684" y="240"/>
                    <a:pt x="195" y="10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09" name="Freeform 11"/>
            <p:cNvSpPr/>
            <p:nvPr/>
          </p:nvSpPr>
          <p:spPr>
            <a:xfrm rot="1326567">
              <a:off x="1915" y="14"/>
              <a:ext cx="720" cy="913"/>
            </a:xfrm>
            <a:custGeom>
              <a:avLst/>
              <a:gdLst>
                <a:gd name="txL" fmla="*/ 0 w 1188"/>
                <a:gd name="txT" fmla="*/ 0 h 1242"/>
                <a:gd name="txR" fmla="*/ 1188 w 1188"/>
                <a:gd name="txB" fmla="*/ 1242 h 1242"/>
              </a:gdLst>
              <a:ahLst/>
              <a:cxnLst>
                <a:cxn ang="0">
                  <a:pos x="2" y="23"/>
                </a:cxn>
                <a:cxn ang="0">
                  <a:pos x="1" y="10"/>
                </a:cxn>
                <a:cxn ang="0">
                  <a:pos x="0" y="0"/>
                </a:cxn>
              </a:cxnLst>
              <a:rect l="txL" t="txT" r="txR" b="txB"/>
              <a:pathLst>
                <a:path w="1188" h="1242">
                  <a:moveTo>
                    <a:pt x="1170" y="1242"/>
                  </a:moveTo>
                  <a:cubicBezTo>
                    <a:pt x="1131" y="1119"/>
                    <a:pt x="1188" y="768"/>
                    <a:pt x="936" y="504"/>
                  </a:cubicBezTo>
                  <a:cubicBezTo>
                    <a:pt x="684" y="240"/>
                    <a:pt x="195" y="10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0" name="Freeform 12"/>
            <p:cNvSpPr/>
            <p:nvPr/>
          </p:nvSpPr>
          <p:spPr>
            <a:xfrm rot="20582472">
              <a:off x="354" y="1121"/>
              <a:ext cx="2053" cy="209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140" y="13"/>
                </a:cxn>
                <a:cxn ang="0">
                  <a:pos x="82" y="2"/>
                </a:cxn>
                <a:cxn ang="0">
                  <a:pos x="0" y="9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1" name="Freeform 13"/>
            <p:cNvSpPr/>
            <p:nvPr/>
          </p:nvSpPr>
          <p:spPr>
            <a:xfrm rot="19405206">
              <a:off x="879" y="1319"/>
              <a:ext cx="1598" cy="209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6" y="13"/>
                </a:cxn>
                <a:cxn ang="0">
                  <a:pos x="3" y="2"/>
                </a:cxn>
                <a:cxn ang="0">
                  <a:pos x="0" y="9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2" name="Freeform 14"/>
            <p:cNvSpPr/>
            <p:nvPr/>
          </p:nvSpPr>
          <p:spPr>
            <a:xfrm rot="16734404">
              <a:off x="1618" y="1444"/>
              <a:ext cx="1120" cy="250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0" y="129"/>
                </a:cxn>
                <a:cxn ang="0">
                  <a:pos x="0" y="19"/>
                </a:cxn>
                <a:cxn ang="0">
                  <a:pos x="0" y="94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3" name="Freeform 15"/>
            <p:cNvSpPr/>
            <p:nvPr/>
          </p:nvSpPr>
          <p:spPr>
            <a:xfrm rot="18186702">
              <a:off x="1330" y="1357"/>
              <a:ext cx="1256" cy="250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0" y="129"/>
                </a:cxn>
                <a:cxn ang="0">
                  <a:pos x="0" y="19"/>
                </a:cxn>
                <a:cxn ang="0">
                  <a:pos x="0" y="94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4" name="Freeform 16"/>
            <p:cNvSpPr/>
            <p:nvPr/>
          </p:nvSpPr>
          <p:spPr>
            <a:xfrm rot="15515898">
              <a:off x="1856" y="1461"/>
              <a:ext cx="1120" cy="250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0" y="129"/>
                </a:cxn>
                <a:cxn ang="0">
                  <a:pos x="0" y="19"/>
                </a:cxn>
                <a:cxn ang="0">
                  <a:pos x="0" y="94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5" name="Freeform 17"/>
            <p:cNvSpPr/>
            <p:nvPr/>
          </p:nvSpPr>
          <p:spPr>
            <a:xfrm rot="13522729">
              <a:off x="2175" y="1412"/>
              <a:ext cx="1120" cy="250"/>
            </a:xfrm>
            <a:custGeom>
              <a:avLst/>
              <a:gdLst>
                <a:gd name="txL" fmla="*/ 0 w 2568"/>
                <a:gd name="txT" fmla="*/ 0 h 264"/>
                <a:gd name="txR" fmla="*/ 2568 w 2568"/>
                <a:gd name="txB" fmla="*/ 264 h 264"/>
              </a:gdLst>
              <a:ahLst/>
              <a:cxnLst>
                <a:cxn ang="0">
                  <a:pos x="0" y="129"/>
                </a:cxn>
                <a:cxn ang="0">
                  <a:pos x="0" y="19"/>
                </a:cxn>
                <a:cxn ang="0">
                  <a:pos x="0" y="94"/>
                </a:cxn>
              </a:cxnLst>
              <a:rect l="txL" t="txT" r="txR" b="txB"/>
              <a:pathLst>
                <a:path w="2568" h="264">
                  <a:moveTo>
                    <a:pt x="2568" y="264"/>
                  </a:moveTo>
                  <a:cubicBezTo>
                    <a:pt x="2390" y="226"/>
                    <a:pt x="2124" y="72"/>
                    <a:pt x="1500" y="36"/>
                  </a:cubicBezTo>
                  <a:cubicBezTo>
                    <a:pt x="876" y="0"/>
                    <a:pt x="312" y="160"/>
                    <a:pt x="0" y="192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6" name="Freeform 18"/>
            <p:cNvSpPr/>
            <p:nvPr/>
          </p:nvSpPr>
          <p:spPr>
            <a:xfrm rot="2663000">
              <a:off x="2232" y="0"/>
              <a:ext cx="634" cy="917"/>
            </a:xfrm>
            <a:custGeom>
              <a:avLst/>
              <a:gdLst>
                <a:gd name="txL" fmla="*/ 0 w 1188"/>
                <a:gd name="txT" fmla="*/ 0 h 1242"/>
                <a:gd name="txR" fmla="*/ 1188 w 1188"/>
                <a:gd name="txB" fmla="*/ 1242 h 1242"/>
              </a:gdLst>
              <a:ahLst/>
              <a:cxnLst>
                <a:cxn ang="0">
                  <a:pos x="1" y="24"/>
                </a:cxn>
                <a:cxn ang="0">
                  <a:pos x="1" y="10"/>
                </a:cxn>
                <a:cxn ang="0">
                  <a:pos x="0" y="0"/>
                </a:cxn>
              </a:cxnLst>
              <a:rect l="txL" t="txT" r="txR" b="txB"/>
              <a:pathLst>
                <a:path w="1188" h="1242">
                  <a:moveTo>
                    <a:pt x="1170" y="1242"/>
                  </a:moveTo>
                  <a:cubicBezTo>
                    <a:pt x="1131" y="1119"/>
                    <a:pt x="1188" y="768"/>
                    <a:pt x="936" y="504"/>
                  </a:cubicBezTo>
                  <a:cubicBezTo>
                    <a:pt x="684" y="240"/>
                    <a:pt x="195" y="10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7" name="Freeform 19"/>
            <p:cNvSpPr/>
            <p:nvPr/>
          </p:nvSpPr>
          <p:spPr>
            <a:xfrm rot="3827793">
              <a:off x="2536" y="11"/>
              <a:ext cx="530" cy="1096"/>
            </a:xfrm>
            <a:custGeom>
              <a:avLst/>
              <a:gdLst>
                <a:gd name="txL" fmla="*/ 0 w 1188"/>
                <a:gd name="txT" fmla="*/ 0 h 1242"/>
                <a:gd name="txR" fmla="*/ 1188 w 1188"/>
                <a:gd name="txB" fmla="*/ 1242 h 1242"/>
              </a:gdLst>
              <a:ahLst/>
              <a:cxnLst>
                <a:cxn ang="0">
                  <a:pos x="0" y="244"/>
                </a:cxn>
                <a:cxn ang="0">
                  <a:pos x="0" y="99"/>
                </a:cxn>
                <a:cxn ang="0">
                  <a:pos x="0" y="0"/>
                </a:cxn>
              </a:cxnLst>
              <a:rect l="txL" t="txT" r="txR" b="txB"/>
              <a:pathLst>
                <a:path w="1188" h="1242">
                  <a:moveTo>
                    <a:pt x="1170" y="1242"/>
                  </a:moveTo>
                  <a:cubicBezTo>
                    <a:pt x="1131" y="1119"/>
                    <a:pt x="1188" y="768"/>
                    <a:pt x="936" y="504"/>
                  </a:cubicBezTo>
                  <a:cubicBezTo>
                    <a:pt x="684" y="240"/>
                    <a:pt x="195" y="10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18" name="Freeform 20"/>
            <p:cNvSpPr/>
            <p:nvPr/>
          </p:nvSpPr>
          <p:spPr>
            <a:xfrm rot="4878744">
              <a:off x="2644" y="146"/>
              <a:ext cx="530" cy="1096"/>
            </a:xfrm>
            <a:custGeom>
              <a:avLst/>
              <a:gdLst>
                <a:gd name="txL" fmla="*/ 0 w 1188"/>
                <a:gd name="txT" fmla="*/ 0 h 1242"/>
                <a:gd name="txR" fmla="*/ 1188 w 1188"/>
                <a:gd name="txB" fmla="*/ 1242 h 1242"/>
              </a:gdLst>
              <a:ahLst/>
              <a:cxnLst>
                <a:cxn ang="0">
                  <a:pos x="0" y="244"/>
                </a:cxn>
                <a:cxn ang="0">
                  <a:pos x="0" y="99"/>
                </a:cxn>
                <a:cxn ang="0">
                  <a:pos x="0" y="0"/>
                </a:cxn>
              </a:cxnLst>
              <a:rect l="txL" t="txT" r="txR" b="txB"/>
              <a:pathLst>
                <a:path w="1188" h="1242">
                  <a:moveTo>
                    <a:pt x="1170" y="1242"/>
                  </a:moveTo>
                  <a:cubicBezTo>
                    <a:pt x="1131" y="1119"/>
                    <a:pt x="1188" y="768"/>
                    <a:pt x="936" y="504"/>
                  </a:cubicBezTo>
                  <a:cubicBezTo>
                    <a:pt x="684" y="240"/>
                    <a:pt x="195" y="10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rgbClr val="99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9719" name="组合 29718"/>
          <p:cNvGrpSpPr/>
          <p:nvPr/>
        </p:nvGrpSpPr>
        <p:grpSpPr>
          <a:xfrm>
            <a:off x="2217420" y="1676400"/>
            <a:ext cx="3260725" cy="1614488"/>
            <a:chOff x="0" y="0"/>
            <a:chExt cx="2054" cy="1017"/>
          </a:xfrm>
        </p:grpSpPr>
        <p:sp>
          <p:nvSpPr>
            <p:cNvPr id="29720" name="Oval 22"/>
            <p:cNvSpPr/>
            <p:nvPr/>
          </p:nvSpPr>
          <p:spPr>
            <a:xfrm>
              <a:off x="0" y="0"/>
              <a:ext cx="2054" cy="771"/>
            </a:xfrm>
            <a:prstGeom prst="ellipse">
              <a:avLst/>
            </a:prstGeom>
            <a:solidFill>
              <a:srgbClr val="996633"/>
            </a:soli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Bottom">
                <a:rot lat="0" lon="0" rev="0"/>
              </a:camera>
              <a:lightRig rig="legacyFlat3" dir="t"/>
            </a:scene3d>
            <a:sp3d extrusionH="1218930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 wrap="none" anchor="ctr">
              <a:flatTx/>
            </a:bodyPr>
            <a:p>
              <a:pPr latinLnBrk="1"/>
              <a:endParaRPr lang="zh-CN" altLang="en-US" sz="2400" dirty="0">
                <a:latin typeface="Times New Roman" panose="02020603050405020304" pitchFamily="2" charset="0"/>
                <a:ea typeface="Gulim" panose="020B0600000101010101" pitchFamily="2" charset="-127"/>
              </a:endParaRPr>
            </a:p>
          </p:txBody>
        </p:sp>
        <p:sp>
          <p:nvSpPr>
            <p:cNvPr id="29721" name="Oval 23"/>
            <p:cNvSpPr/>
            <p:nvPr/>
          </p:nvSpPr>
          <p:spPr>
            <a:xfrm>
              <a:off x="92" y="111"/>
              <a:ext cx="815" cy="354"/>
            </a:xfrm>
            <a:prstGeom prst="ellipse">
              <a:avLst/>
            </a:prstGeom>
            <a:gradFill rotWithShape="1">
              <a:gsLst>
                <a:gs pos="0">
                  <a:srgbClr val="996633"/>
                </a:gs>
                <a:gs pos="100000">
                  <a:srgbClr val="472F18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1"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endParaRPr lang="en-US" altLang="x-none" sz="1200" b="1" dirty="0">
                <a:solidFill>
                  <a:srgbClr val="FFFFFF"/>
                </a:solidFill>
                <a:latin typeface="Times New Roman" panose="02020603050405020304" pitchFamily="2" charset="0"/>
                <a:ea typeface="Gulim" panose="020B0600000101010101" pitchFamily="2" charset="-127"/>
              </a:endParaRPr>
            </a:p>
          </p:txBody>
        </p:sp>
        <p:sp>
          <p:nvSpPr>
            <p:cNvPr id="29722" name="Oval 24"/>
            <p:cNvSpPr/>
            <p:nvPr/>
          </p:nvSpPr>
          <p:spPr>
            <a:xfrm>
              <a:off x="1118" y="111"/>
              <a:ext cx="814" cy="353"/>
            </a:xfrm>
            <a:prstGeom prst="ellipse">
              <a:avLst/>
            </a:prstGeom>
            <a:gradFill rotWithShape="1">
              <a:gsLst>
                <a:gs pos="0">
                  <a:srgbClr val="996633"/>
                </a:gs>
                <a:gs pos="100000">
                  <a:srgbClr val="472F18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1"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endParaRPr lang="en-US" altLang="x-none" sz="1200" dirty="0">
                <a:solidFill>
                  <a:srgbClr val="FFFFFF"/>
                </a:solidFill>
                <a:latin typeface="Arial Black" panose="020B0A04020102020204" pitchFamily="2" charset="0"/>
                <a:ea typeface="HY견명조"/>
              </a:endParaRPr>
            </a:p>
          </p:txBody>
        </p:sp>
        <p:sp>
          <p:nvSpPr>
            <p:cNvPr id="29723" name="Oval 25"/>
            <p:cNvSpPr/>
            <p:nvPr/>
          </p:nvSpPr>
          <p:spPr>
            <a:xfrm>
              <a:off x="615" y="407"/>
              <a:ext cx="815" cy="354"/>
            </a:xfrm>
            <a:prstGeom prst="ellipse">
              <a:avLst/>
            </a:prstGeom>
            <a:gradFill rotWithShape="1">
              <a:gsLst>
                <a:gs pos="0">
                  <a:srgbClr val="996633"/>
                </a:gs>
                <a:gs pos="100000">
                  <a:srgbClr val="472F18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1"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endParaRPr lang="en-US" altLang="x-none" sz="1200" dirty="0">
                <a:solidFill>
                  <a:srgbClr val="FFFFFF"/>
                </a:solidFill>
                <a:latin typeface="Arial Black" panose="020B0A04020102020204" pitchFamily="2" charset="0"/>
                <a:ea typeface="HY견명조"/>
              </a:endParaRPr>
            </a:p>
          </p:txBody>
        </p:sp>
        <p:sp>
          <p:nvSpPr>
            <p:cNvPr id="29724" name="Text Box 26"/>
            <p:cNvSpPr txBox="1"/>
            <p:nvPr/>
          </p:nvSpPr>
          <p:spPr>
            <a:xfrm>
              <a:off x="1024" y="867"/>
              <a:ext cx="195" cy="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latinLnBrk="1">
                <a:lnSpc>
                  <a:spcPct val="80000"/>
                </a:lnSpc>
              </a:pPr>
              <a:endParaRPr lang="en-US" altLang="x-none" sz="1200" b="1" dirty="0">
                <a:solidFill>
                  <a:srgbClr val="CC9900"/>
                </a:solidFill>
                <a:latin typeface="Times New Roman" panose="02020603050405020304" pitchFamily="2" charset="0"/>
                <a:ea typeface="GulimChe" panose="020B0609000101010101" pitchFamily="1" charset="-127"/>
              </a:endParaRPr>
            </a:p>
          </p:txBody>
        </p:sp>
      </p:grpSp>
      <p:sp>
        <p:nvSpPr>
          <p:cNvPr id="29725" name="矩形 29724"/>
          <p:cNvSpPr/>
          <p:nvPr/>
        </p:nvSpPr>
        <p:spPr>
          <a:xfrm>
            <a:off x="2353310" y="5099050"/>
            <a:ext cx="3587750" cy="533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  <a:normAutofit/>
          </a:bodyPr>
          <a:p>
            <a:pPr algn="ctr"/>
            <a:r>
              <a:rPr lang="zh-CN" altLang="en-US" sz="20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携手中恩 一起追梦</a:t>
            </a:r>
            <a:endParaRPr lang="zh-CN" altLang="en-US" sz="20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06000" y="59690"/>
            <a:ext cx="1101090" cy="67392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欢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迎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你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的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加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zh-CN" altLang="en-US" sz="7200" b="1">
                <a:ln w="50800" cmpd="thickThin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入</a:t>
            </a:r>
            <a:endParaRPr lang="zh-CN" altLang="en-US" sz="7200" b="1">
              <a:ln w="50800" cmpd="thickThin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7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9845" y="2540"/>
            <a:ext cx="5174615" cy="686943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558155" y="132715"/>
            <a:ext cx="664210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1800" b="0"/>
              <a:t>因集团公司成立需要，招贤纳士，储备人才，现招聘岗位及要求如下：</a:t>
            </a:r>
            <a:endParaRPr lang="zh-CN" altLang="en-US" sz="1800" b="0"/>
          </a:p>
          <a:p>
            <a:pPr indent="0"/>
            <a:r>
              <a:rPr lang="zh-CN" altLang="en-US" sz="1800" b="0"/>
              <a:t>一、财务助理任职要求：</a:t>
            </a:r>
            <a:r>
              <a:rPr lang="en-US" altLang="zh-CN" sz="1800" b="0"/>
              <a:t>2</a:t>
            </a:r>
            <a:r>
              <a:rPr lang="zh-CN" altLang="en-US" sz="1800" b="0"/>
              <a:t>名1、踏实、肯学、吃苦耐劳、学习力强.2、注重细节，做事认真，细心谨慎。3、遇事沟通交流，虚心听取别人意见。4、对数据敏感。5、大学本科及以上，需附成绩单！</a:t>
            </a:r>
            <a:endParaRPr lang="zh-CN" altLang="en-US" sz="1800" b="0"/>
          </a:p>
          <a:p>
            <a:pPr indent="0"/>
            <a:r>
              <a:rPr lang="en-US" altLang="zh-CN" sz="1800" b="0"/>
              <a:t>6</a:t>
            </a:r>
            <a:r>
              <a:rPr lang="zh-CN" altLang="en-US" sz="1800" b="0"/>
              <a:t>、</a:t>
            </a:r>
            <a:r>
              <a:rPr lang="zh-CN" altLang="en-US">
                <a:sym typeface="+mn-ea"/>
              </a:rPr>
              <a:t>薪资待遇面议</a:t>
            </a:r>
            <a:endParaRPr lang="zh-CN" altLang="en-US">
              <a:sym typeface="+mn-ea"/>
            </a:endParaRPr>
          </a:p>
          <a:p>
            <a:pPr indent="0"/>
            <a:r>
              <a:rPr lang="zh-CN" altLang="en-US" sz="1800" b="0"/>
              <a:t>二、行政助理要求：3名</a:t>
            </a:r>
            <a:endParaRPr lang="zh-CN" altLang="en-US" sz="1800" b="0"/>
          </a:p>
          <a:p>
            <a:pPr indent="0"/>
            <a:r>
              <a:rPr lang="zh-CN" altLang="en-US"/>
              <a:t>1、大学本科及以上学历，行政、法律文秘相关专业优先。</a:t>
            </a:r>
            <a:endParaRPr lang="zh-CN" altLang="en-US"/>
          </a:p>
          <a:p>
            <a:pPr indent="0"/>
            <a:r>
              <a:rPr lang="zh-CN" altLang="en-US"/>
              <a:t>（可接受应届毕业生）</a:t>
            </a:r>
            <a:endParaRPr lang="zh-CN" altLang="en-US"/>
          </a:p>
          <a:p>
            <a:pPr indent="0"/>
            <a:r>
              <a:rPr lang="zh-CN" altLang="en-US"/>
              <a:t>2、文字功底较好，会基础公文、新闻文字的编辑工作。</a:t>
            </a:r>
            <a:endParaRPr lang="zh-CN" altLang="en-US"/>
          </a:p>
          <a:p>
            <a:pPr indent="0"/>
            <a:r>
              <a:rPr lang="zh-CN" altLang="en-US"/>
              <a:t>3、学习能力强，责任心强，执行能力强，应变能力强，工作踏实细心。</a:t>
            </a:r>
            <a:endParaRPr lang="zh-CN" altLang="en-US"/>
          </a:p>
          <a:p>
            <a:pPr indent="0"/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、薪资待遇面议</a:t>
            </a:r>
            <a:endParaRPr lang="zh-CN" altLang="en-US">
              <a:sym typeface="+mn-ea"/>
            </a:endParaRPr>
          </a:p>
          <a:p>
            <a:pPr indent="0"/>
            <a:endParaRPr lang="zh-CN" altLang="en-US">
              <a:sym typeface="+mn-ea"/>
            </a:endParaRPr>
          </a:p>
          <a:p>
            <a:pPr indent="0"/>
            <a:r>
              <a:rPr lang="zh-CN" altLang="en-US">
                <a:sym typeface="+mn-ea"/>
              </a:rPr>
              <a:t>公司地址：成都市高新西区西芯大道5号汇都总部园2栋2楼1号</a:t>
            </a:r>
            <a:endParaRPr lang="zh-CN" altLang="en-US" b="0"/>
          </a:p>
          <a:p>
            <a:pPr indent="0"/>
            <a:r>
              <a:rPr lang="zh-CN" altLang="en-US">
                <a:sym typeface="+mn-ea"/>
              </a:rPr>
              <a:t>工作时间：朝九晚五，周末双休。</a:t>
            </a:r>
            <a:endParaRPr lang="zh-CN" altLang="en-US">
              <a:sym typeface="+mn-ea"/>
            </a:endParaRPr>
          </a:p>
          <a:p>
            <a:pPr indent="0"/>
            <a:r>
              <a:rPr lang="zh-CN" altLang="en-US">
                <a:sym typeface="+mn-ea"/>
              </a:rPr>
              <a:t>联系人及电话：李琴   18782232214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3035" y="222250"/>
            <a:ext cx="10515600" cy="492760"/>
          </a:xfrm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br>
              <a:rPr lang="zh-CN" altLang="en-US" sz="2400" dirty="0">
                <a:solidFill>
                  <a:schemeClr val="tx1"/>
                </a:solidFill>
                <a:sym typeface="+mn-ea"/>
              </a:rPr>
            </a:br>
            <a:r>
              <a:rPr lang="zh-CN" altLang="en-US" sz="4000" b="1" dirty="0">
                <a:solidFill>
                  <a:srgbClr val="CC66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一、公司简介</a:t>
            </a:r>
            <a:br>
              <a:rPr lang="zh-CN" altLang="en-US" sz="4000" b="1" dirty="0">
                <a:solidFill>
                  <a:srgbClr val="CC66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</a:br>
            <a:br>
              <a:rPr lang="zh-CN" altLang="en-US" sz="2400" dirty="0">
                <a:solidFill>
                  <a:schemeClr val="tx1"/>
                </a:solidFill>
                <a:sym typeface="+mn-ea"/>
              </a:rPr>
            </a:br>
            <a:r>
              <a:rPr lang="zh-CN" altLang="en-US" sz="2400" dirty="0">
                <a:solidFill>
                  <a:schemeClr val="tx1"/>
                </a:solidFill>
                <a:sym typeface="+mn-ea"/>
              </a:rPr>
              <a:t>                                                           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-66040" y="715010"/>
            <a:ext cx="12105640" cy="4478020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dirty="0"/>
              <a:t>      </a:t>
            </a:r>
            <a:r>
              <a:rPr lang="en-US" altLang="zh-CN" sz="1800" dirty="0"/>
              <a:t>四川中恩岩土工程有限公司成立于2011年5月，在优秀的管理团队带领下，在竞争中不断发展、壮大，现旗下拥有四川瑞恩建设工程有限公司和</a:t>
            </a:r>
            <a:r>
              <a:rPr lang="zh-CN" altLang="en-US" sz="1800" dirty="0"/>
              <a:t>四川诺顿建筑劳务</a:t>
            </a:r>
            <a:r>
              <a:rPr lang="en-US" altLang="zh-CN" sz="1800" dirty="0"/>
              <a:t>有限公司</a:t>
            </a:r>
            <a:r>
              <a:rPr lang="zh-CN" altLang="en-US" sz="1800" dirty="0"/>
              <a:t>、四川华恩达贸易有限公司、四川中恩农业开发有限公司</a:t>
            </a:r>
            <a:r>
              <a:rPr lang="en-US" altLang="zh-CN" sz="1800" dirty="0"/>
              <a:t>；</a:t>
            </a:r>
            <a:r>
              <a:rPr lang="zh-CN" altLang="en-US" sz="1800" dirty="0"/>
              <a:t>共计</a:t>
            </a:r>
            <a:r>
              <a:rPr lang="en-US" altLang="zh-CN" sz="1800" dirty="0"/>
              <a:t>注册资金1</a:t>
            </a:r>
            <a:r>
              <a:rPr lang="zh-CN" altLang="en-US" sz="1800" dirty="0"/>
              <a:t>亿</a:t>
            </a:r>
            <a:r>
              <a:rPr lang="en-US" altLang="zh-CN" sz="1800" dirty="0"/>
              <a:t>元</a:t>
            </a:r>
            <a:r>
              <a:rPr lang="zh-CN" altLang="en-US" sz="1800" dirty="0"/>
              <a:t>（人民币）</a:t>
            </a:r>
            <a:r>
              <a:rPr lang="en-US" altLang="zh-CN" sz="1800" dirty="0"/>
              <a:t>，是一家主要从事岩土工程勘察、设计、施工和房屋建筑工程及贸易的综合型集团公司。</a:t>
            </a:r>
            <a:r>
              <a:rPr lang="zh-CN" altLang="en-US" sz="1800" dirty="0">
                <a:solidFill>
                  <a:srgbClr val="FF0000"/>
                </a:solidFill>
              </a:rPr>
              <a:t>现因成立集团公司需要，已成立四川中恩中鼎企业管理有限公司。</a:t>
            </a:r>
            <a:endParaRPr lang="zh-CN" altLang="en-US" sz="1800" dirty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altLang="zh-CN" sz="1800" dirty="0"/>
              <a:t>公司现有职工100余人，其中博士生导师1人，国家级专家2人，高级工程师12人，中、初级工程师30人；公司配备有各类先进的岩土工程勘察、设计、工程测量和地基基础工程、土石方工程等仪器和大中型设备100余台套。</a:t>
            </a:r>
            <a:endParaRPr lang="en-US" altLang="zh-CN" sz="1800" dirty="0"/>
          </a:p>
          <a:p>
            <a:pPr algn="just">
              <a:lnSpc>
                <a:spcPct val="120000"/>
              </a:lnSpc>
            </a:pPr>
            <a:r>
              <a:rPr lang="en-US" altLang="zh-CN" sz="1800" dirty="0"/>
              <a:t>中恩岩土主要从事岩土工程勘察、深基坑护壁、软弱地基处理、各类桩基（尤其擅长旋挖桩、人工挖孔桩、边坡治理和复合地基施工）、降（供）水井施工。至今，先后完成了CFG桩、（加筋）高压旋喷桩、振冲碎石桩、人工挖孔桩、旋挖桩、抗浮锚杆、基坑支护及降水、边坡锚索、岩土工程勘察等各类施工及勘察项目等500余项，树立了企业形象，为企业赢得了良好的社会信誉。</a:t>
            </a:r>
            <a:r>
              <a:rPr lang="en-US" altLang="zh-CN" sz="1800" dirty="0">
                <a:sym typeface="+mn-ea"/>
              </a:rPr>
              <a:t>公司在日益发展壮大的过程中，先后获得了“国家QC成果奖”“成都市优秀工程勘察设计二等奖”“四川省优秀工程勘察设计三等奖”“信用等级AAA单位”等称号。</a:t>
            </a:r>
            <a:endParaRPr lang="en-US" altLang="zh-CN" sz="1800" dirty="0"/>
          </a:p>
          <a:p>
            <a:pPr algn="just">
              <a:lnSpc>
                <a:spcPct val="120000"/>
              </a:lnSpc>
            </a:pPr>
            <a:r>
              <a:rPr lang="zh-CN" altLang="en-US" sz="1800" dirty="0"/>
              <a:t>中恩农业发展有限公司现在成都大邑、青白江有农场基地</a:t>
            </a:r>
            <a:r>
              <a:rPr lang="en-US" altLang="zh-CN" sz="1800" dirty="0"/>
              <a:t>200</a:t>
            </a:r>
            <a:r>
              <a:rPr lang="zh-CN" altLang="en-US" sz="1800" dirty="0"/>
              <a:t>余亩，华恩达贸易已独立创建品牌商标</a:t>
            </a:r>
            <a:r>
              <a:rPr lang="en-US" altLang="zh-CN" sz="1800" dirty="0"/>
              <a:t>“</a:t>
            </a:r>
            <a:r>
              <a:rPr lang="zh-CN" altLang="en-US" sz="1800" dirty="0"/>
              <a:t>诺瑞美莎</a:t>
            </a:r>
            <a:r>
              <a:rPr lang="en-US" altLang="zh-CN" sz="1800" dirty="0"/>
              <a:t>”</a:t>
            </a:r>
            <a:r>
              <a:rPr lang="zh-CN" altLang="en-US" sz="1800" dirty="0"/>
              <a:t>，并在国际商贸城有几家自己的销售门店。</a:t>
            </a:r>
            <a:endParaRPr lang="zh-CN" altLang="en-US" sz="1800" dirty="0"/>
          </a:p>
          <a:p>
            <a:pPr algn="just">
              <a:lnSpc>
                <a:spcPct val="120000"/>
              </a:lnSpc>
            </a:pPr>
            <a:r>
              <a:rPr lang="en-US" altLang="zh-CN" sz="1800" dirty="0"/>
              <a:t> 在新的发展时期，我们将一如既往，紧跟时代的步伐，充分发挥自身技术、人员和管理机制等各方面的优势，坚持以“诚信务实、团结奋进”为公司宗旨，以并以“吃得苦中苦、方为人上人”为企业精神，以“携手中恩、一起追梦”为奋斗目标，积极开拓、勇于创新，为实现“中恩梦”而努力奋斗，为社会建设做出更大的贡献。  </a:t>
            </a:r>
            <a:r>
              <a:rPr lang="zh-CN" altLang="en-US" sz="1800" dirty="0"/>
              <a:t> </a:t>
            </a:r>
            <a:endParaRPr lang="zh-CN" altLang="en-US" sz="1800" dirty="0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idx="1"/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320" y="1708785"/>
            <a:ext cx="3631565" cy="3180715"/>
          </a:xfrm>
        </p:spPr>
      </p:pic>
      <p:sp>
        <p:nvSpPr>
          <p:cNvPr id="8195" name="AutoShape 4"/>
          <p:cNvSpPr/>
          <p:nvPr/>
        </p:nvSpPr>
        <p:spPr>
          <a:xfrm rot="5400000">
            <a:off x="-1457325" y="1313498"/>
            <a:ext cx="4824413" cy="4770437"/>
          </a:xfrm>
          <a:custGeom>
            <a:avLst/>
            <a:gdLst>
              <a:gd name="txL" fmla="*/ 401 w 21600"/>
              <a:gd name="txT" fmla="*/ 0 h 21600"/>
              <a:gd name="txR" fmla="*/ 21199 w 21600"/>
              <a:gd name="txB" fmla="*/ 13628 h 21600"/>
            </a:gdLst>
            <a:ahLst/>
            <a:cxnLst>
              <a:cxn ang="0">
                <a:pos x="2412206" y="0"/>
              </a:cxn>
              <a:cxn ang="0">
                <a:pos x="36183" y="2349441"/>
              </a:cxn>
              <a:cxn ang="0">
                <a:pos x="2412206" y="71115"/>
              </a:cxn>
              <a:cxn ang="0">
                <a:pos x="4788229" y="2349441"/>
              </a:cxn>
            </a:cxnLst>
            <a:rect l="txL" t="txT" r="txR" b="txB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alpha val="100000"/>
                </a:schemeClr>
              </a:gs>
              <a:gs pos="50000">
                <a:srgbClr val="E2E2E2">
                  <a:alpha val="100000"/>
                </a:srgbClr>
              </a:gs>
              <a:gs pos="100000">
                <a:schemeClr val="bg2">
                  <a:alpha val="100000"/>
                </a:scheme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654300" y="1803400"/>
            <a:ext cx="381000" cy="381000"/>
            <a:chOff x="0" y="0"/>
            <a:chExt cx="1615" cy="1615"/>
          </a:xfrm>
        </p:grpSpPr>
        <p:sp>
          <p:nvSpPr>
            <p:cNvPr id="11" name="Oval 12"/>
            <p:cNvSpPr/>
            <p:nvPr/>
          </p:nvSpPr>
          <p:spPr>
            <a:xfrm>
              <a:off x="0" y="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12" name="Oval 13"/>
            <p:cNvSpPr/>
            <p:nvPr/>
          </p:nvSpPr>
          <p:spPr>
            <a:xfrm>
              <a:off x="92" y="9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A2A2A2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13" name="Oval 14"/>
            <p:cNvSpPr/>
            <p:nvPr/>
          </p:nvSpPr>
          <p:spPr>
            <a:xfrm>
              <a:off x="175" y="17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14" name="Oval 15"/>
            <p:cNvSpPr/>
            <p:nvPr/>
          </p:nvSpPr>
          <p:spPr>
            <a:xfrm>
              <a:off x="176" y="17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15" name="Oval 16"/>
            <p:cNvSpPr/>
            <p:nvPr/>
          </p:nvSpPr>
          <p:spPr>
            <a:xfrm>
              <a:off x="256" y="25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53538A"/>
                </a:gs>
                <a:gs pos="100000">
                  <a:schemeClr val="hlink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16" name="Oval 17"/>
            <p:cNvSpPr/>
            <p:nvPr/>
          </p:nvSpPr>
          <p:spPr>
            <a:xfrm>
              <a:off x="259" y="25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187700" y="2590800"/>
            <a:ext cx="381000" cy="381000"/>
            <a:chOff x="0" y="0"/>
            <a:chExt cx="1615" cy="1615"/>
          </a:xfrm>
        </p:grpSpPr>
        <p:sp>
          <p:nvSpPr>
            <p:cNvPr id="18" name="Oval 19"/>
            <p:cNvSpPr/>
            <p:nvPr/>
          </p:nvSpPr>
          <p:spPr>
            <a:xfrm>
              <a:off x="0" y="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19" name="Oval 20"/>
            <p:cNvSpPr/>
            <p:nvPr/>
          </p:nvSpPr>
          <p:spPr>
            <a:xfrm>
              <a:off x="92" y="9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A2A2A2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0" name="Oval 21"/>
            <p:cNvSpPr/>
            <p:nvPr/>
          </p:nvSpPr>
          <p:spPr>
            <a:xfrm>
              <a:off x="175" y="17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1" name="Oval 22"/>
            <p:cNvSpPr/>
            <p:nvPr/>
          </p:nvSpPr>
          <p:spPr>
            <a:xfrm>
              <a:off x="176" y="17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2" name="Oval 23"/>
            <p:cNvSpPr/>
            <p:nvPr/>
          </p:nvSpPr>
          <p:spPr>
            <a:xfrm>
              <a:off x="256" y="25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53538A"/>
                </a:gs>
                <a:gs pos="100000">
                  <a:schemeClr val="hlink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259" y="25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40100" y="3429000"/>
            <a:ext cx="381000" cy="381000"/>
            <a:chOff x="0" y="0"/>
            <a:chExt cx="1615" cy="1615"/>
          </a:xfrm>
        </p:grpSpPr>
        <p:sp>
          <p:nvSpPr>
            <p:cNvPr id="25" name="Oval 26"/>
            <p:cNvSpPr/>
            <p:nvPr/>
          </p:nvSpPr>
          <p:spPr>
            <a:xfrm>
              <a:off x="0" y="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6" name="Oval 27"/>
            <p:cNvSpPr/>
            <p:nvPr/>
          </p:nvSpPr>
          <p:spPr>
            <a:xfrm>
              <a:off x="92" y="9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A2A2A2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7" name="Oval 28"/>
            <p:cNvSpPr/>
            <p:nvPr/>
          </p:nvSpPr>
          <p:spPr>
            <a:xfrm>
              <a:off x="175" y="17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8" name="Oval 29"/>
            <p:cNvSpPr/>
            <p:nvPr/>
          </p:nvSpPr>
          <p:spPr>
            <a:xfrm>
              <a:off x="176" y="17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29" name="Oval 30"/>
            <p:cNvSpPr/>
            <p:nvPr/>
          </p:nvSpPr>
          <p:spPr>
            <a:xfrm>
              <a:off x="256" y="25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53538A"/>
                </a:gs>
                <a:gs pos="100000">
                  <a:schemeClr val="hlink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30" name="Oval 31"/>
            <p:cNvSpPr/>
            <p:nvPr/>
          </p:nvSpPr>
          <p:spPr>
            <a:xfrm>
              <a:off x="259" y="25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187700" y="4267200"/>
            <a:ext cx="381000" cy="381000"/>
            <a:chOff x="0" y="0"/>
            <a:chExt cx="1615" cy="1615"/>
          </a:xfrm>
        </p:grpSpPr>
        <p:sp>
          <p:nvSpPr>
            <p:cNvPr id="32" name="Oval 33"/>
            <p:cNvSpPr/>
            <p:nvPr/>
          </p:nvSpPr>
          <p:spPr>
            <a:xfrm>
              <a:off x="0" y="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33" name="Oval 34"/>
            <p:cNvSpPr/>
            <p:nvPr/>
          </p:nvSpPr>
          <p:spPr>
            <a:xfrm>
              <a:off x="92" y="9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A2A2A2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34" name="Oval 35"/>
            <p:cNvSpPr/>
            <p:nvPr/>
          </p:nvSpPr>
          <p:spPr>
            <a:xfrm>
              <a:off x="175" y="17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35" name="Oval 36"/>
            <p:cNvSpPr/>
            <p:nvPr/>
          </p:nvSpPr>
          <p:spPr>
            <a:xfrm>
              <a:off x="176" y="17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36" name="Oval 37"/>
            <p:cNvSpPr/>
            <p:nvPr/>
          </p:nvSpPr>
          <p:spPr>
            <a:xfrm>
              <a:off x="256" y="25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53538A"/>
                </a:gs>
                <a:gs pos="100000">
                  <a:schemeClr val="hlink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37" name="Oval 38"/>
            <p:cNvSpPr/>
            <p:nvPr/>
          </p:nvSpPr>
          <p:spPr>
            <a:xfrm>
              <a:off x="259" y="25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730500" y="5041900"/>
            <a:ext cx="355600" cy="381000"/>
            <a:chOff x="0" y="0"/>
            <a:chExt cx="1615" cy="1615"/>
          </a:xfrm>
        </p:grpSpPr>
        <p:sp>
          <p:nvSpPr>
            <p:cNvPr id="39" name="Oval 40"/>
            <p:cNvSpPr/>
            <p:nvPr/>
          </p:nvSpPr>
          <p:spPr>
            <a:xfrm>
              <a:off x="0" y="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40" name="Oval 41"/>
            <p:cNvSpPr/>
            <p:nvPr/>
          </p:nvSpPr>
          <p:spPr>
            <a:xfrm>
              <a:off x="92" y="9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A2A2A2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41" name="Oval 42"/>
            <p:cNvSpPr/>
            <p:nvPr/>
          </p:nvSpPr>
          <p:spPr>
            <a:xfrm>
              <a:off x="173" y="17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42" name="Oval 43"/>
            <p:cNvSpPr/>
            <p:nvPr/>
          </p:nvSpPr>
          <p:spPr>
            <a:xfrm>
              <a:off x="176" y="17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43" name="Oval 44"/>
            <p:cNvSpPr/>
            <p:nvPr/>
          </p:nvSpPr>
          <p:spPr>
            <a:xfrm>
              <a:off x="260" y="25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rgbClr val="53538A"/>
                </a:gs>
                <a:gs pos="100000">
                  <a:schemeClr val="hlink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44" name="Oval 45"/>
            <p:cNvSpPr/>
            <p:nvPr/>
          </p:nvSpPr>
          <p:spPr>
            <a:xfrm>
              <a:off x="259" y="25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</p:grpSp>
      <p:sp>
        <p:nvSpPr>
          <p:cNvPr id="45" name="AutoShape 10"/>
          <p:cNvSpPr/>
          <p:nvPr/>
        </p:nvSpPr>
        <p:spPr>
          <a:xfrm>
            <a:off x="2971800" y="1714500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en-US" altLang="x-none" sz="2000" b="1" dirty="0">
                <a:latin typeface="Arial" panose="020B0604020202020204" charset="-116"/>
              </a:rPr>
              <a:t>2011</a:t>
            </a:r>
            <a:r>
              <a:rPr lang="zh-CN" altLang="en-US" sz="2000" b="1" dirty="0">
                <a:latin typeface="Arial" panose="020B0604020202020204" charset="-116"/>
              </a:rPr>
              <a:t>年</a:t>
            </a:r>
            <a:r>
              <a:rPr lang="en-US" altLang="x-none" sz="2000" b="1" dirty="0">
                <a:latin typeface="Arial" panose="020B0604020202020204" charset="-116"/>
              </a:rPr>
              <a:t>5</a:t>
            </a:r>
            <a:r>
              <a:rPr lang="zh-CN" altLang="en-US" sz="2000" b="1" dirty="0">
                <a:latin typeface="Arial" panose="020B0604020202020204" charset="-116"/>
              </a:rPr>
              <a:t>月成立中恩岩土工程有限公司</a:t>
            </a:r>
            <a:endParaRPr lang="zh-CN" altLang="en-US" sz="2000" b="1" dirty="0">
              <a:latin typeface="Arial" panose="020B0604020202020204" charset="-116"/>
            </a:endParaRPr>
          </a:p>
        </p:txBody>
      </p:sp>
      <p:sp>
        <p:nvSpPr>
          <p:cNvPr id="84" name="AutoShape 9"/>
          <p:cNvSpPr/>
          <p:nvPr/>
        </p:nvSpPr>
        <p:spPr>
          <a:xfrm>
            <a:off x="3492500" y="2484438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endParaRPr lang="zh-CN" altLang="en-US" sz="2000" b="1" dirty="0">
              <a:solidFill>
                <a:schemeClr val="tx2"/>
              </a:solidFill>
              <a:latin typeface="Arial" panose="020B0604020202020204" charset="-116"/>
            </a:endParaRPr>
          </a:p>
        </p:txBody>
      </p:sp>
      <p:sp>
        <p:nvSpPr>
          <p:cNvPr id="85" name="AutoShape 8"/>
          <p:cNvSpPr/>
          <p:nvPr/>
        </p:nvSpPr>
        <p:spPr>
          <a:xfrm>
            <a:off x="3644900" y="3352800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en-US" altLang="x-none" sz="2000" b="1" dirty="0">
                <a:latin typeface="Arial" panose="020B0604020202020204" charset="-116"/>
              </a:rPr>
              <a:t>201</a:t>
            </a:r>
            <a:r>
              <a:rPr lang="zh-CN" altLang="en-US" sz="2000" b="1" dirty="0">
                <a:latin typeface="Arial" panose="020B0604020202020204" charset="-116"/>
              </a:rPr>
              <a:t>4年</a:t>
            </a:r>
            <a:r>
              <a:rPr lang="en-US" altLang="x-none" sz="2000" b="1" dirty="0">
                <a:latin typeface="Arial" panose="020B0604020202020204" charset="-116"/>
              </a:rPr>
              <a:t>5</a:t>
            </a:r>
            <a:r>
              <a:rPr lang="zh-CN" altLang="en-US" sz="2000" b="1" dirty="0">
                <a:latin typeface="Arial" panose="020B0604020202020204" charset="-116"/>
              </a:rPr>
              <a:t>月成立华恩达贸易有限公司</a:t>
            </a:r>
            <a:endParaRPr lang="en-US" altLang="zh-CN" sz="2000" b="1" dirty="0">
              <a:latin typeface="Arial" panose="020B0604020202020204" charset="-116"/>
            </a:endParaRPr>
          </a:p>
        </p:txBody>
      </p:sp>
      <p:sp>
        <p:nvSpPr>
          <p:cNvPr id="86" name="Text Box 39"/>
          <p:cNvSpPr txBox="1"/>
          <p:nvPr/>
        </p:nvSpPr>
        <p:spPr>
          <a:xfrm>
            <a:off x="1219200" y="3124200"/>
            <a:ext cx="21336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zh-CN" altLang="en-US" sz="2800" b="1" dirty="0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charset="-116"/>
              </a:rPr>
              <a:t>各公司创办</a:t>
            </a:r>
            <a:endParaRPr lang="zh-CN" altLang="en-US" sz="2800" b="1" dirty="0">
              <a:effectLst>
                <a:outerShdw blurRad="38100" dist="38100" dir="2700000">
                  <a:srgbClr val="FFFFFF"/>
                </a:outerShdw>
              </a:effectLst>
              <a:latin typeface="Arial" panose="020B0604020202020204" charset="-116"/>
            </a:endParaRPr>
          </a:p>
          <a:p>
            <a:pPr eaLnBrk="0" hangingPunct="0"/>
            <a:r>
              <a:rPr lang="zh-CN" altLang="en-US" sz="2800" b="1" dirty="0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charset="-116"/>
              </a:rPr>
              <a:t>历程</a:t>
            </a:r>
            <a:endParaRPr lang="zh-CN" altLang="en-US" sz="2800" b="1" dirty="0">
              <a:effectLst>
                <a:outerShdw blurRad="38100" dist="38100" dir="2700000">
                  <a:srgbClr val="FFFFFF"/>
                </a:outerShdw>
              </a:effectLst>
              <a:latin typeface="Arial" panose="020B0604020202020204" charset="-116"/>
            </a:endParaRPr>
          </a:p>
        </p:txBody>
      </p:sp>
      <p:sp>
        <p:nvSpPr>
          <p:cNvPr id="87" name="AutoShape 8"/>
          <p:cNvSpPr/>
          <p:nvPr/>
        </p:nvSpPr>
        <p:spPr>
          <a:xfrm>
            <a:off x="3505200" y="4191000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en-US" altLang="x-none" sz="2000" b="1" dirty="0">
                <a:latin typeface="Arial" panose="020B0604020202020204" charset="-116"/>
                <a:sym typeface="Arial" panose="020B0604020202020204" charset="-116"/>
              </a:rPr>
              <a:t>201</a:t>
            </a:r>
            <a:r>
              <a:rPr lang="zh-CN" altLang="en-US" sz="2000" b="1" dirty="0">
                <a:latin typeface="Arial" panose="020B0604020202020204" charset="-116"/>
                <a:sym typeface="Arial" panose="020B0604020202020204" charset="-116"/>
              </a:rPr>
              <a:t>4年7月成立诺顿建筑劳务有限公司</a:t>
            </a:r>
            <a:endParaRPr lang="zh-CN" altLang="en-US" sz="2000" b="1" dirty="0">
              <a:latin typeface="Arial" panose="020B0604020202020204" charset="-116"/>
              <a:sym typeface="Arial" panose="020B0604020202020204" charset="-116"/>
            </a:endParaRPr>
          </a:p>
        </p:txBody>
      </p:sp>
      <p:sp>
        <p:nvSpPr>
          <p:cNvPr id="88" name="AutoShape 8"/>
          <p:cNvSpPr/>
          <p:nvPr/>
        </p:nvSpPr>
        <p:spPr>
          <a:xfrm>
            <a:off x="3048000" y="5029200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l" eaLnBrk="0" hangingPunct="0"/>
            <a:r>
              <a:rPr lang="en-US" altLang="x-none" sz="2000" b="1" dirty="0">
                <a:solidFill>
                  <a:schemeClr val="tx2"/>
                </a:solidFill>
                <a:latin typeface="Arial" panose="020B0604020202020204" charset="-116"/>
              </a:rPr>
              <a:t>2014</a:t>
            </a:r>
            <a:r>
              <a:rPr lang="zh-CN" altLang="en-US" sz="2000" b="1" dirty="0">
                <a:solidFill>
                  <a:schemeClr val="tx2"/>
                </a:solidFill>
                <a:latin typeface="Arial" panose="020B0604020202020204" charset="-116"/>
              </a:rPr>
              <a:t>年10月成立中恩农业开发有限公司</a:t>
            </a:r>
            <a:endParaRPr lang="en-US" altLang="zh-CN" sz="2000" b="1" dirty="0">
              <a:solidFill>
                <a:schemeClr val="tx2"/>
              </a:solidFill>
              <a:latin typeface="Arial" panose="020B0604020202020204" charset="-116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3505200" y="2590800"/>
            <a:ext cx="4572000" cy="3968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x-none" sz="2000" b="1" dirty="0">
                <a:latin typeface="Arial" panose="020B0604020202020204" charset="-116"/>
                <a:sym typeface="Arial" panose="020B0604020202020204" charset="-116"/>
              </a:rPr>
              <a:t>201</a:t>
            </a:r>
            <a:r>
              <a:rPr lang="zh-CN" altLang="en-US" sz="2000" b="1" dirty="0">
                <a:latin typeface="Arial" panose="020B0604020202020204" charset="-116"/>
                <a:sym typeface="Arial" panose="020B0604020202020204" charset="-116"/>
              </a:rPr>
              <a:t>2年</a:t>
            </a:r>
            <a:r>
              <a:rPr lang="en-US" altLang="x-none" sz="2000" b="1" dirty="0">
                <a:latin typeface="Arial" panose="020B0604020202020204" charset="-116"/>
                <a:sym typeface="Arial" panose="020B0604020202020204" charset="-116"/>
              </a:rPr>
              <a:t>5</a:t>
            </a:r>
            <a:r>
              <a:rPr lang="zh-CN" altLang="en-US" sz="2000" b="1" dirty="0">
                <a:latin typeface="Arial" panose="020B0604020202020204" charset="-116"/>
                <a:sym typeface="Arial" panose="020B0604020202020204" charset="-116"/>
              </a:rPr>
              <a:t>月成立瑞恩建设工程有限公司</a:t>
            </a:r>
            <a:endParaRPr lang="zh-CN" altLang="en-US" sz="2000" b="1" dirty="0">
              <a:latin typeface="Arial" panose="020B0604020202020204" charset="-116"/>
              <a:sym typeface="Arial" panose="020B0604020202020204" charset="-116"/>
            </a:endParaRPr>
          </a:p>
        </p:txBody>
      </p:sp>
      <p:sp>
        <p:nvSpPr>
          <p:cNvPr id="90" name="AutoShape 8"/>
          <p:cNvSpPr/>
          <p:nvPr/>
        </p:nvSpPr>
        <p:spPr>
          <a:xfrm>
            <a:off x="2438400" y="5791200"/>
            <a:ext cx="4419600" cy="5080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vert="horz" wrap="none" anchor="ctr"/>
          <a:p>
            <a:pPr algn="l" eaLnBrk="0" hangingPunct="0"/>
            <a:endParaRPr lang="zh-CN" altLang="en-US" dirty="0">
              <a:latin typeface="Arial" panose="020B0604020202020204" charset="-116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2133600" y="5638800"/>
            <a:ext cx="355600" cy="381000"/>
            <a:chOff x="0" y="0"/>
            <a:chExt cx="1615" cy="1615"/>
          </a:xfrm>
        </p:grpSpPr>
        <p:sp>
          <p:nvSpPr>
            <p:cNvPr id="92" name="Oval 40"/>
            <p:cNvSpPr/>
            <p:nvPr/>
          </p:nvSpPr>
          <p:spPr>
            <a:xfrm>
              <a:off x="0" y="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>
                    <a:alpha val="100000"/>
                  </a:srgbClr>
                </a:gs>
                <a:gs pos="50000">
                  <a:srgbClr val="FFFFFF">
                    <a:alpha val="100000"/>
                  </a:srgbClr>
                </a:gs>
                <a:gs pos="100000">
                  <a:srgbClr val="767676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vert="horz"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93" name="Oval 41"/>
            <p:cNvSpPr/>
            <p:nvPr/>
          </p:nvSpPr>
          <p:spPr>
            <a:xfrm>
              <a:off x="92" y="9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00000"/>
                  </a:srgbClr>
                </a:gs>
                <a:gs pos="50000">
                  <a:srgbClr val="A2A2A2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vert="horz" wrap="none" anchor="ctr"/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94" name="Oval 42"/>
            <p:cNvSpPr/>
            <p:nvPr/>
          </p:nvSpPr>
          <p:spPr>
            <a:xfrm>
              <a:off x="173" y="17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100000"/>
                  </a:schemeClr>
                </a:gs>
                <a:gs pos="50000">
                  <a:srgbClr val="FFFFFF">
                    <a:alpha val="100000"/>
                  </a:srgbClr>
                </a:gs>
                <a:gs pos="100000">
                  <a:schemeClr val="hlink">
                    <a:alpha val="100000"/>
                  </a:scheme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vert="horz"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95" name="Oval 43"/>
            <p:cNvSpPr/>
            <p:nvPr/>
          </p:nvSpPr>
          <p:spPr>
            <a:xfrm>
              <a:off x="176" y="17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E35E23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vert="horz" wrap="non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96" name="Oval 44"/>
            <p:cNvSpPr/>
            <p:nvPr/>
          </p:nvSpPr>
          <p:spPr>
            <a:xfrm>
              <a:off x="260" y="25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100000"/>
                  </a:schemeClr>
                </a:gs>
                <a:gs pos="50000">
                  <a:srgbClr val="53538A">
                    <a:alpha val="100000"/>
                  </a:srgbClr>
                </a:gs>
                <a:gs pos="100000">
                  <a:schemeClr val="hlink">
                    <a:alpha val="100000"/>
                  </a:scheme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 vert="horz" wrap="squar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  <p:sp>
          <p:nvSpPr>
            <p:cNvPr id="97" name="Oval 45"/>
            <p:cNvSpPr/>
            <p:nvPr/>
          </p:nvSpPr>
          <p:spPr>
            <a:xfrm>
              <a:off x="259" y="25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alpha val="100000"/>
                  </a:srgbClr>
                </a:gs>
                <a:gs pos="100000">
                  <a:srgbClr val="6E2E11">
                    <a:alpha val="100000"/>
                  </a:srgbClr>
                </a:gs>
              </a:gsLst>
              <a:lin ang="18900000" scaled="1"/>
              <a:tileRect/>
            </a:gradFill>
            <a:ln w="9525">
              <a:noFill/>
            </a:ln>
          </p:spPr>
          <p:txBody>
            <a:bodyPr vert="horz" wrap="square" anchor="ctr">
              <a:spAutoFit/>
            </a:bodyPr>
            <a:p>
              <a:pPr algn="l"/>
              <a:endParaRPr lang="zh-CN" altLang="en-US" dirty="0">
                <a:latin typeface="Arial" panose="020B0604020202020204" charset="-116"/>
              </a:endParaRPr>
            </a:p>
          </p:txBody>
        </p:sp>
      </p:grpSp>
      <p:sp>
        <p:nvSpPr>
          <p:cNvPr id="98" name="文本框 97"/>
          <p:cNvSpPr txBox="1"/>
          <p:nvPr/>
        </p:nvSpPr>
        <p:spPr>
          <a:xfrm>
            <a:off x="2815590" y="5861050"/>
            <a:ext cx="39306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 dirty="0">
                <a:solidFill>
                  <a:schemeClr val="tx2"/>
                </a:solidFill>
                <a:latin typeface="Arial" panose="020B0604020202020204" charset="-116"/>
                <a:sym typeface="+mn-ea"/>
              </a:rPr>
              <a:t>2017-2018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charset="-116"/>
                <a:sym typeface="+mn-ea"/>
              </a:rPr>
              <a:t>年目标每个公司完成</a:t>
            </a:r>
            <a:r>
              <a:rPr lang="en-US" altLang="zh-CN" b="1" dirty="0">
                <a:solidFill>
                  <a:schemeClr val="tx2"/>
                </a:solidFill>
                <a:latin typeface="Arial" panose="020B0604020202020204" charset="-116"/>
                <a:sym typeface="+mn-ea"/>
              </a:rPr>
              <a:t>2</a:t>
            </a:r>
            <a:r>
              <a:rPr lang="zh-CN" altLang="en-US" b="1" dirty="0">
                <a:solidFill>
                  <a:schemeClr val="tx2"/>
                </a:solidFill>
                <a:latin typeface="Arial" panose="020B0604020202020204" charset="-116"/>
                <a:sym typeface="+mn-ea"/>
              </a:rPr>
              <a:t>个亿</a:t>
            </a:r>
            <a:endParaRPr lang="zh-CN" altLang="en-US" b="1" dirty="0">
              <a:solidFill>
                <a:schemeClr val="tx2"/>
              </a:solidFill>
              <a:latin typeface="Arial" panose="020B0604020202020204" charset="-116"/>
              <a:sym typeface="+mn-ea"/>
            </a:endParaRPr>
          </a:p>
        </p:txBody>
      </p:sp>
      <p:sp>
        <p:nvSpPr>
          <p:cNvPr id="9218" name="AutoShape 5"/>
          <p:cNvSpPr/>
          <p:nvPr/>
        </p:nvSpPr>
        <p:spPr>
          <a:xfrm rot="-16200000" flipH="1">
            <a:off x="-781050" y="1822450"/>
            <a:ext cx="4029075" cy="390842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7713 h 21600"/>
            </a:gdLst>
            <a:ahLst/>
            <a:cxnLst>
              <a:cxn ang="0">
                <a:pos x="2016125" y="0"/>
              </a:cxn>
              <a:cxn ang="0">
                <a:pos x="1002836" y="1964532"/>
              </a:cxn>
              <a:cxn ang="0">
                <a:pos x="2016125" y="1954345"/>
              </a:cxn>
              <a:cxn ang="0">
                <a:pos x="3029414" y="1964532"/>
              </a:cxn>
            </a:cxnLst>
            <a:rect l="txL" t="txT" r="txR" b="txB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rgbClr val="FFFFFF">
                  <a:alpha val="48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中恩新版执照正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333375"/>
            <a:ext cx="2270125" cy="3299460"/>
          </a:xfrm>
          <a:prstGeom prst="rect">
            <a:avLst/>
          </a:prstGeom>
        </p:spPr>
      </p:pic>
      <p:pic>
        <p:nvPicPr>
          <p:cNvPr id="5" name="图片 4" descr="中恩施工资质正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" y="3536950"/>
            <a:ext cx="2411095" cy="3503930"/>
          </a:xfrm>
          <a:prstGeom prst="rect">
            <a:avLst/>
          </a:prstGeom>
        </p:spPr>
      </p:pic>
      <p:pic>
        <p:nvPicPr>
          <p:cNvPr id="6" name="图片 5" descr="勘察正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765" y="441960"/>
            <a:ext cx="3123565" cy="2208530"/>
          </a:xfrm>
          <a:prstGeom prst="rect">
            <a:avLst/>
          </a:prstGeom>
        </p:spPr>
      </p:pic>
      <p:pic>
        <p:nvPicPr>
          <p:cNvPr id="7" name="图片 6" descr="中恩安全生产正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65" y="4566285"/>
            <a:ext cx="3176270" cy="2245995"/>
          </a:xfrm>
          <a:prstGeom prst="rect">
            <a:avLst/>
          </a:prstGeom>
        </p:spPr>
      </p:pic>
      <p:pic>
        <p:nvPicPr>
          <p:cNvPr id="8" name="图片 7" descr="z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040" y="135255"/>
            <a:ext cx="2401570" cy="3401695"/>
          </a:xfrm>
          <a:prstGeom prst="rect">
            <a:avLst/>
          </a:prstGeom>
        </p:spPr>
      </p:pic>
      <p:pic>
        <p:nvPicPr>
          <p:cNvPr id="9" name="图片 8" descr="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330" y="193040"/>
            <a:ext cx="2428240" cy="3439795"/>
          </a:xfrm>
          <a:prstGeom prst="rect">
            <a:avLst/>
          </a:prstGeom>
        </p:spPr>
      </p:pic>
      <p:pic>
        <p:nvPicPr>
          <p:cNvPr id="10" name="图片 9" descr="中恩开户行证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1565" y="2444750"/>
            <a:ext cx="2917190" cy="2121535"/>
          </a:xfrm>
          <a:prstGeom prst="rect">
            <a:avLst/>
          </a:prstGeom>
        </p:spPr>
      </p:pic>
      <p:pic>
        <p:nvPicPr>
          <p:cNvPr id="11" name="图片 10" descr="瑞恩安许证书正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330" y="3773805"/>
            <a:ext cx="3578860" cy="30384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7120" y="135255"/>
            <a:ext cx="2292350" cy="32435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3190" y="3773805"/>
            <a:ext cx="3228340" cy="27978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30935" y="3057525"/>
            <a:ext cx="102831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公司营业执照、资质证书</a:t>
            </a:r>
            <a:endParaRPr lang="zh-CN" altLang="en-US" sz="7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210185"/>
            <a:ext cx="2677795" cy="3401695"/>
          </a:xfrm>
          <a:prstGeom prst="rect">
            <a:avLst/>
          </a:prstGeom>
        </p:spPr>
      </p:pic>
      <p:pic>
        <p:nvPicPr>
          <p:cNvPr id="4" name="图片 3" descr="农业公司.JPG 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" y="3653790"/>
            <a:ext cx="2677795" cy="3181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250" y="124460"/>
            <a:ext cx="2576830" cy="3649980"/>
          </a:xfrm>
          <a:prstGeom prst="rect">
            <a:avLst/>
          </a:prstGeom>
        </p:spPr>
      </p:pic>
      <p:pic>
        <p:nvPicPr>
          <p:cNvPr id="6" name="图片 2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31630" y="790575"/>
            <a:ext cx="3338830" cy="2628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985" y="235585"/>
            <a:ext cx="4244975" cy="3004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510" y="3759200"/>
            <a:ext cx="4391025" cy="29698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65" y="3403600"/>
            <a:ext cx="4759325" cy="343154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130935" y="3057525"/>
            <a:ext cx="102831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公司营业执照、资质证书</a:t>
            </a:r>
            <a:endParaRPr lang="zh-CN" altLang="en-US" sz="7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" y="-20320"/>
            <a:ext cx="12210415" cy="68675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535" y="140970"/>
            <a:ext cx="4272280" cy="2837180"/>
          </a:xfrm>
          <a:prstGeom prst="rect">
            <a:avLst/>
          </a:prstGeom>
        </p:spPr>
      </p:pic>
      <p:pic>
        <p:nvPicPr>
          <p:cNvPr id="4" name="图片 3" descr="DSC_2301"/>
          <p:cNvPicPr>
            <a:picLocks noChangeAspect="1"/>
          </p:cNvPicPr>
          <p:nvPr/>
        </p:nvPicPr>
        <p:blipFill>
          <a:blip r:embed="rId3"/>
          <a:srcRect l="3074" t="4675" r="7037"/>
          <a:stretch>
            <a:fillRect/>
          </a:stretch>
        </p:blipFill>
        <p:spPr>
          <a:xfrm>
            <a:off x="77470" y="3379470"/>
            <a:ext cx="4435475" cy="3124835"/>
          </a:xfrm>
          <a:prstGeom prst="rect">
            <a:avLst/>
          </a:prstGeom>
        </p:spPr>
      </p:pic>
      <p:pic>
        <p:nvPicPr>
          <p:cNvPr id="5" name="图片 4" descr="图像-242"/>
          <p:cNvPicPr>
            <a:picLocks noChangeAspect="1"/>
          </p:cNvPicPr>
          <p:nvPr/>
        </p:nvPicPr>
        <p:blipFill>
          <a:blip r:embed="rId4"/>
          <a:srcRect l="6424" b="10837"/>
          <a:stretch>
            <a:fillRect/>
          </a:stretch>
        </p:blipFill>
        <p:spPr>
          <a:xfrm>
            <a:off x="7488555" y="3470910"/>
            <a:ext cx="4366260" cy="29413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265430"/>
            <a:ext cx="4234180" cy="28486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 rot="0">
            <a:off x="2195830" y="1819275"/>
            <a:ext cx="1143000" cy="1143000"/>
            <a:chOff x="0" y="0"/>
            <a:chExt cx="1680" cy="1680"/>
          </a:xfrm>
        </p:grpSpPr>
        <p:sp>
          <p:nvSpPr>
            <p:cNvPr id="26" name="Oval 45"/>
            <p:cNvSpPr/>
            <p:nvPr/>
          </p:nvSpPr>
          <p:spPr>
            <a:xfrm>
              <a:off x="0" y="0"/>
              <a:ext cx="1680" cy="1680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0"/>
            </a:gra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r>
                <a:rPr lang="zh-CN" altLang="en-US" dirty="0">
                  <a:latin typeface="Arial" panose="020B0604020202020204" pitchFamily="34" charset="0"/>
                </a:rPr>
                <a:t> </a:t>
              </a:r>
              <a:endParaRPr lang="zh-CN" altLang="en-US" dirty="0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46"/>
            <p:cNvSpPr/>
            <p:nvPr/>
          </p:nvSpPr>
          <p:spPr>
            <a:xfrm>
              <a:off x="192" y="28"/>
              <a:ext cx="1296" cy="634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014" y="89"/>
                </a:cxn>
                <a:cxn ang="0">
                  <a:pos x="1027" y="98"/>
                </a:cxn>
                <a:cxn ang="0">
                  <a:pos x="1030" y="106"/>
                </a:cxn>
                <a:cxn ang="0">
                  <a:pos x="1025" y="114"/>
                </a:cxn>
                <a:cxn ang="0">
                  <a:pos x="1012" y="120"/>
                </a:cxn>
                <a:cxn ang="0">
                  <a:pos x="992" y="128"/>
                </a:cxn>
                <a:cxn ang="0">
                  <a:pos x="966" y="134"/>
                </a:cxn>
                <a:cxn ang="0">
                  <a:pos x="933" y="139"/>
                </a:cxn>
                <a:cxn ang="0">
                  <a:pos x="895" y="144"/>
                </a:cxn>
                <a:cxn ang="0">
                  <a:pos x="852" y="148"/>
                </a:cxn>
                <a:cxn ang="0">
                  <a:pos x="804" y="151"/>
                </a:cxn>
                <a:cxn ang="0">
                  <a:pos x="754" y="152"/>
                </a:cxn>
                <a:cxn ang="0">
                  <a:pos x="699" y="156"/>
                </a:cxn>
                <a:cxn ang="0">
                  <a:pos x="643" y="157"/>
                </a:cxn>
                <a:cxn ang="0">
                  <a:pos x="621" y="158"/>
                </a:cxn>
                <a:cxn ang="0">
                  <a:pos x="372" y="158"/>
                </a:cxn>
                <a:cxn ang="0">
                  <a:pos x="368" y="158"/>
                </a:cxn>
                <a:cxn ang="0">
                  <a:pos x="319" y="157"/>
                </a:cxn>
                <a:cxn ang="0">
                  <a:pos x="272" y="156"/>
                </a:cxn>
                <a:cxn ang="0">
                  <a:pos x="227" y="154"/>
                </a:cxn>
                <a:cxn ang="0">
                  <a:pos x="183" y="151"/>
                </a:cxn>
                <a:cxn ang="0">
                  <a:pos x="146" y="150"/>
                </a:cxn>
                <a:cxn ang="0">
                  <a:pos x="112" y="146"/>
                </a:cxn>
                <a:cxn ang="0">
                  <a:pos x="77" y="143"/>
                </a:cxn>
                <a:cxn ang="0">
                  <a:pos x="54" y="140"/>
                </a:cxn>
                <a:cxn ang="0">
                  <a:pos x="26" y="134"/>
                </a:cxn>
                <a:cxn ang="0">
                  <a:pos x="18" y="129"/>
                </a:cxn>
                <a:cxn ang="0">
                  <a:pos x="6" y="123"/>
                </a:cxn>
                <a:cxn ang="0">
                  <a:pos x="0" y="116"/>
                </a:cxn>
                <a:cxn ang="0">
                  <a:pos x="0" y="115"/>
                </a:cxn>
                <a:cxn ang="0">
                  <a:pos x="4" y="106"/>
                </a:cxn>
                <a:cxn ang="0">
                  <a:pos x="16" y="99"/>
                </a:cxn>
                <a:cxn ang="0">
                  <a:pos x="38" y="82"/>
                </a:cxn>
                <a:cxn ang="0">
                  <a:pos x="73" y="66"/>
                </a:cxn>
                <a:cxn ang="0">
                  <a:pos x="116" y="53"/>
                </a:cxn>
                <a:cxn ang="0">
                  <a:pos x="160" y="38"/>
                </a:cxn>
                <a:cxn ang="0">
                  <a:pos x="211" y="27"/>
                </a:cxn>
                <a:cxn ang="0">
                  <a:pos x="267" y="18"/>
                </a:cxn>
                <a:cxn ang="0">
                  <a:pos x="324" y="10"/>
                </a:cxn>
                <a:cxn ang="0">
                  <a:pos x="388" y="4"/>
                </a:cxn>
                <a:cxn ang="0">
                  <a:pos x="453" y="4"/>
                </a:cxn>
                <a:cxn ang="0">
                  <a:pos x="521" y="0"/>
                </a:cxn>
                <a:cxn ang="0">
                  <a:pos x="521" y="0"/>
                </a:cxn>
                <a:cxn ang="0">
                  <a:pos x="592" y="4"/>
                </a:cxn>
                <a:cxn ang="0">
                  <a:pos x="661" y="4"/>
                </a:cxn>
                <a:cxn ang="0">
                  <a:pos x="727" y="11"/>
                </a:cxn>
                <a:cxn ang="0">
                  <a:pos x="789" y="20"/>
                </a:cxn>
                <a:cxn ang="0">
                  <a:pos x="844" y="30"/>
                </a:cxn>
                <a:cxn ang="0">
                  <a:pos x="896" y="43"/>
                </a:cxn>
                <a:cxn ang="0">
                  <a:pos x="942" y="56"/>
                </a:cxn>
                <a:cxn ang="0">
                  <a:pos x="982" y="72"/>
                </a:cxn>
                <a:cxn ang="0">
                  <a:pos x="1014" y="89"/>
                </a:cxn>
                <a:cxn ang="0">
                  <a:pos x="1014" y="89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242" name="Rectangle 35"/>
          <p:cNvSpPr/>
          <p:nvPr/>
        </p:nvSpPr>
        <p:spPr>
          <a:xfrm rot="12502955">
            <a:off x="5708015" y="3383915"/>
            <a:ext cx="960438" cy="192088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43" name="Rectangle 36"/>
          <p:cNvSpPr/>
          <p:nvPr/>
        </p:nvSpPr>
        <p:spPr>
          <a:xfrm rot="19716082">
            <a:off x="3396615" y="3483610"/>
            <a:ext cx="1009650" cy="173038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0244" name="组合 10243"/>
          <p:cNvGrpSpPr/>
          <p:nvPr/>
        </p:nvGrpSpPr>
        <p:grpSpPr>
          <a:xfrm>
            <a:off x="1873250" y="3233420"/>
            <a:ext cx="2165350" cy="2143760"/>
            <a:chOff x="0" y="0"/>
            <a:chExt cx="1178" cy="1128"/>
          </a:xfrm>
        </p:grpSpPr>
        <p:grpSp>
          <p:nvGrpSpPr>
            <p:cNvPr id="10245" name="组合 10244"/>
            <p:cNvGrpSpPr/>
            <p:nvPr/>
          </p:nvGrpSpPr>
          <p:grpSpPr>
            <a:xfrm>
              <a:off x="0" y="0"/>
              <a:ext cx="1178" cy="1128"/>
              <a:chOff x="0" y="0"/>
              <a:chExt cx="1800" cy="1680"/>
            </a:xfrm>
          </p:grpSpPr>
          <p:sp>
            <p:nvSpPr>
              <p:cNvPr id="10246" name="Oval 50"/>
              <p:cNvSpPr/>
              <p:nvPr/>
            </p:nvSpPr>
            <p:spPr>
              <a:xfrm>
                <a:off x="0" y="0"/>
                <a:ext cx="1800" cy="1680"/>
              </a:xfrm>
              <a:prstGeom prst="ellipse">
                <a:avLst/>
              </a:prstGeom>
              <a:gradFill rotWithShape="1">
                <a:gsLst>
                  <a:gs pos="0">
                    <a:srgbClr val="FFCC66"/>
                  </a:gs>
                  <a:gs pos="100000">
                    <a:srgbClr val="3E3219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l"/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247" name="Freeform 51"/>
              <p:cNvSpPr/>
              <p:nvPr/>
            </p:nvSpPr>
            <p:spPr>
              <a:xfrm>
                <a:off x="192" y="28"/>
                <a:ext cx="1296" cy="634"/>
              </a:xfrm>
              <a:custGeom>
                <a:avLst/>
                <a:gdLst>
                  <a:gd name="txL" fmla="*/ 0 w 1321"/>
                  <a:gd name="txT" fmla="*/ 0 h 712"/>
                  <a:gd name="txR" fmla="*/ 1321 w 1321"/>
                  <a:gd name="txB" fmla="*/ 712 h 712"/>
                </a:gdLst>
                <a:ahLst/>
                <a:cxnLst>
                  <a:cxn ang="0">
                    <a:pos x="1014" y="89"/>
                  </a:cxn>
                  <a:cxn ang="0">
                    <a:pos x="1027" y="98"/>
                  </a:cxn>
                  <a:cxn ang="0">
                    <a:pos x="1030" y="106"/>
                  </a:cxn>
                  <a:cxn ang="0">
                    <a:pos x="1025" y="114"/>
                  </a:cxn>
                  <a:cxn ang="0">
                    <a:pos x="1012" y="120"/>
                  </a:cxn>
                  <a:cxn ang="0">
                    <a:pos x="992" y="128"/>
                  </a:cxn>
                  <a:cxn ang="0">
                    <a:pos x="966" y="134"/>
                  </a:cxn>
                  <a:cxn ang="0">
                    <a:pos x="933" y="139"/>
                  </a:cxn>
                  <a:cxn ang="0">
                    <a:pos x="895" y="144"/>
                  </a:cxn>
                  <a:cxn ang="0">
                    <a:pos x="852" y="148"/>
                  </a:cxn>
                  <a:cxn ang="0">
                    <a:pos x="804" y="151"/>
                  </a:cxn>
                  <a:cxn ang="0">
                    <a:pos x="754" y="152"/>
                  </a:cxn>
                  <a:cxn ang="0">
                    <a:pos x="699" y="156"/>
                  </a:cxn>
                  <a:cxn ang="0">
                    <a:pos x="643" y="157"/>
                  </a:cxn>
                  <a:cxn ang="0">
                    <a:pos x="621" y="158"/>
                  </a:cxn>
                  <a:cxn ang="0">
                    <a:pos x="372" y="158"/>
                  </a:cxn>
                  <a:cxn ang="0">
                    <a:pos x="368" y="158"/>
                  </a:cxn>
                  <a:cxn ang="0">
                    <a:pos x="319" y="157"/>
                  </a:cxn>
                  <a:cxn ang="0">
                    <a:pos x="272" y="156"/>
                  </a:cxn>
                  <a:cxn ang="0">
                    <a:pos x="227" y="154"/>
                  </a:cxn>
                  <a:cxn ang="0">
                    <a:pos x="183" y="151"/>
                  </a:cxn>
                  <a:cxn ang="0">
                    <a:pos x="146" y="150"/>
                  </a:cxn>
                  <a:cxn ang="0">
                    <a:pos x="112" y="146"/>
                  </a:cxn>
                  <a:cxn ang="0">
                    <a:pos x="77" y="143"/>
                  </a:cxn>
                  <a:cxn ang="0">
                    <a:pos x="54" y="140"/>
                  </a:cxn>
                  <a:cxn ang="0">
                    <a:pos x="26" y="134"/>
                  </a:cxn>
                  <a:cxn ang="0">
                    <a:pos x="18" y="129"/>
                  </a:cxn>
                  <a:cxn ang="0">
                    <a:pos x="6" y="123"/>
                  </a:cxn>
                  <a:cxn ang="0">
                    <a:pos x="0" y="116"/>
                  </a:cxn>
                  <a:cxn ang="0">
                    <a:pos x="0" y="115"/>
                  </a:cxn>
                  <a:cxn ang="0">
                    <a:pos x="4" y="106"/>
                  </a:cxn>
                  <a:cxn ang="0">
                    <a:pos x="16" y="99"/>
                  </a:cxn>
                  <a:cxn ang="0">
                    <a:pos x="38" y="82"/>
                  </a:cxn>
                  <a:cxn ang="0">
                    <a:pos x="73" y="66"/>
                  </a:cxn>
                  <a:cxn ang="0">
                    <a:pos x="116" y="53"/>
                  </a:cxn>
                  <a:cxn ang="0">
                    <a:pos x="160" y="38"/>
                  </a:cxn>
                  <a:cxn ang="0">
                    <a:pos x="211" y="27"/>
                  </a:cxn>
                  <a:cxn ang="0">
                    <a:pos x="267" y="18"/>
                  </a:cxn>
                  <a:cxn ang="0">
                    <a:pos x="324" y="10"/>
                  </a:cxn>
                  <a:cxn ang="0">
                    <a:pos x="388" y="4"/>
                  </a:cxn>
                  <a:cxn ang="0">
                    <a:pos x="453" y="4"/>
                  </a:cxn>
                  <a:cxn ang="0">
                    <a:pos x="521" y="0"/>
                  </a:cxn>
                  <a:cxn ang="0">
                    <a:pos x="521" y="0"/>
                  </a:cxn>
                  <a:cxn ang="0">
                    <a:pos x="592" y="4"/>
                  </a:cxn>
                  <a:cxn ang="0">
                    <a:pos x="661" y="4"/>
                  </a:cxn>
                  <a:cxn ang="0">
                    <a:pos x="727" y="11"/>
                  </a:cxn>
                  <a:cxn ang="0">
                    <a:pos x="789" y="20"/>
                  </a:cxn>
                  <a:cxn ang="0">
                    <a:pos x="844" y="30"/>
                  </a:cxn>
                  <a:cxn ang="0">
                    <a:pos x="896" y="43"/>
                  </a:cxn>
                  <a:cxn ang="0">
                    <a:pos x="942" y="56"/>
                  </a:cxn>
                  <a:cxn ang="0">
                    <a:pos x="982" y="72"/>
                  </a:cxn>
                  <a:cxn ang="0">
                    <a:pos x="1014" y="89"/>
                  </a:cxn>
                  <a:cxn ang="0">
                    <a:pos x="1014" y="89"/>
                  </a:cxn>
                </a:cxnLst>
                <a:rect l="txL" t="txT" r="txR" b="tx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CC66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0248" name="Text Box 52"/>
            <p:cNvSpPr txBox="1"/>
            <p:nvPr/>
          </p:nvSpPr>
          <p:spPr>
            <a:xfrm>
              <a:off x="500" y="501"/>
              <a:ext cx="89" cy="1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49" name="组合 10248"/>
          <p:cNvGrpSpPr/>
          <p:nvPr/>
        </p:nvGrpSpPr>
        <p:grpSpPr>
          <a:xfrm>
            <a:off x="751205" y="108585"/>
            <a:ext cx="1856123" cy="914400"/>
            <a:chOff x="0" y="0"/>
            <a:chExt cx="548" cy="1"/>
          </a:xfrm>
        </p:grpSpPr>
        <p:sp>
          <p:nvSpPr>
            <p:cNvPr id="10250" name="AutoShape 262"/>
            <p:cNvSpPr/>
            <p:nvPr/>
          </p:nvSpPr>
          <p:spPr>
            <a:xfrm>
              <a:off x="0" y="0"/>
              <a:ext cx="506" cy="1"/>
            </a:xfrm>
            <a:prstGeom prst="roundRect">
              <a:avLst>
                <a:gd name="adj" fmla="val 13639"/>
              </a:avLst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51" name="AutoShape 263"/>
            <p:cNvSpPr/>
            <p:nvPr/>
          </p:nvSpPr>
          <p:spPr>
            <a:xfrm>
              <a:off x="73" y="0"/>
              <a:ext cx="399" cy="0"/>
            </a:xfrm>
            <a:prstGeom prst="roundRect">
              <a:avLst>
                <a:gd name="adj" fmla="val 13639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52" name="AutoShape 264"/>
            <p:cNvSpPr/>
            <p:nvPr/>
          </p:nvSpPr>
          <p:spPr>
            <a:xfrm>
              <a:off x="4" y="0"/>
              <a:ext cx="544" cy="0"/>
            </a:xfrm>
            <a:prstGeom prst="roundRect">
              <a:avLst>
                <a:gd name="adj" fmla="val 13639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767676">
                    <a:alpha val="0"/>
                  </a:srgbClr>
                </a:gs>
              </a:gsLst>
              <a:path path="rect">
                <a:fillToRect r="100000" b="100000"/>
              </a:path>
              <a:tileRect/>
            </a:gradFill>
            <a:ln w="9525">
              <a:noFill/>
            </a:ln>
          </p:spPr>
          <p:txBody>
            <a:bodyPr wrap="square" anchor="ctr">
              <a:spAutoFit/>
            </a:bodyPr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253" name="矩形 10252"/>
          <p:cNvSpPr/>
          <p:nvPr/>
        </p:nvSpPr>
        <p:spPr>
          <a:xfrm>
            <a:off x="746125" y="306070"/>
            <a:ext cx="158051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  <a:buNone/>
            </a:pPr>
            <a:r>
              <a:rPr lang="zh-CN" altLang="en-US" sz="2000" b="1">
                <a:solidFill>
                  <a:srgbClr val="CC6600"/>
                </a:solidFill>
                <a:sym typeface="Goudy Old Style" panose="02020502050305020303" charset="0"/>
              </a:rPr>
              <a:t>Ⅰ.</a:t>
            </a:r>
            <a:r>
              <a:rPr lang="zh-CN" altLang="en-US" sz="2000" b="1">
                <a:solidFill>
                  <a:srgbClr val="CC6600"/>
                </a:solidFill>
              </a:rPr>
              <a:t>发展方向</a:t>
            </a:r>
            <a:endParaRPr lang="zh-CN" altLang="en-US" sz="2000" b="1">
              <a:solidFill>
                <a:srgbClr val="CC6600"/>
              </a:solidFill>
            </a:endParaRPr>
          </a:p>
        </p:txBody>
      </p:sp>
      <p:sp>
        <p:nvSpPr>
          <p:cNvPr id="10254" name="Rectangle 35"/>
          <p:cNvSpPr/>
          <p:nvPr/>
        </p:nvSpPr>
        <p:spPr>
          <a:xfrm rot="5400000">
            <a:off x="4695190" y="4058285"/>
            <a:ext cx="960438" cy="192088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rot="0" vert="eaVert"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0256" name="组合 10255"/>
          <p:cNvGrpSpPr/>
          <p:nvPr/>
        </p:nvGrpSpPr>
        <p:grpSpPr>
          <a:xfrm>
            <a:off x="4230370" y="2119630"/>
            <a:ext cx="1891665" cy="1736090"/>
            <a:chOff x="0" y="0"/>
            <a:chExt cx="1680" cy="1680"/>
          </a:xfrm>
        </p:grpSpPr>
        <p:sp>
          <p:nvSpPr>
            <p:cNvPr id="10257" name="Oval 40"/>
            <p:cNvSpPr/>
            <p:nvPr/>
          </p:nvSpPr>
          <p:spPr>
            <a:xfrm>
              <a:off x="0" y="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0C3232"/>
                </a:gs>
              </a:gsLst>
              <a:lin ang="5400000" scaled="1"/>
              <a:tileRect/>
            </a:gra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58" name="Freeform 41"/>
            <p:cNvSpPr/>
            <p:nvPr/>
          </p:nvSpPr>
          <p:spPr>
            <a:xfrm>
              <a:off x="192" y="28"/>
              <a:ext cx="1296" cy="634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014" y="89"/>
                </a:cxn>
                <a:cxn ang="0">
                  <a:pos x="1027" y="98"/>
                </a:cxn>
                <a:cxn ang="0">
                  <a:pos x="1030" y="106"/>
                </a:cxn>
                <a:cxn ang="0">
                  <a:pos x="1025" y="114"/>
                </a:cxn>
                <a:cxn ang="0">
                  <a:pos x="1012" y="120"/>
                </a:cxn>
                <a:cxn ang="0">
                  <a:pos x="992" y="128"/>
                </a:cxn>
                <a:cxn ang="0">
                  <a:pos x="966" y="134"/>
                </a:cxn>
                <a:cxn ang="0">
                  <a:pos x="933" y="139"/>
                </a:cxn>
                <a:cxn ang="0">
                  <a:pos x="895" y="144"/>
                </a:cxn>
                <a:cxn ang="0">
                  <a:pos x="852" y="148"/>
                </a:cxn>
                <a:cxn ang="0">
                  <a:pos x="804" y="151"/>
                </a:cxn>
                <a:cxn ang="0">
                  <a:pos x="754" y="152"/>
                </a:cxn>
                <a:cxn ang="0">
                  <a:pos x="699" y="156"/>
                </a:cxn>
                <a:cxn ang="0">
                  <a:pos x="643" y="157"/>
                </a:cxn>
                <a:cxn ang="0">
                  <a:pos x="621" y="158"/>
                </a:cxn>
                <a:cxn ang="0">
                  <a:pos x="372" y="158"/>
                </a:cxn>
                <a:cxn ang="0">
                  <a:pos x="368" y="158"/>
                </a:cxn>
                <a:cxn ang="0">
                  <a:pos x="319" y="157"/>
                </a:cxn>
                <a:cxn ang="0">
                  <a:pos x="272" y="156"/>
                </a:cxn>
                <a:cxn ang="0">
                  <a:pos x="227" y="154"/>
                </a:cxn>
                <a:cxn ang="0">
                  <a:pos x="183" y="151"/>
                </a:cxn>
                <a:cxn ang="0">
                  <a:pos x="146" y="150"/>
                </a:cxn>
                <a:cxn ang="0">
                  <a:pos x="112" y="146"/>
                </a:cxn>
                <a:cxn ang="0">
                  <a:pos x="77" y="143"/>
                </a:cxn>
                <a:cxn ang="0">
                  <a:pos x="54" y="140"/>
                </a:cxn>
                <a:cxn ang="0">
                  <a:pos x="26" y="134"/>
                </a:cxn>
                <a:cxn ang="0">
                  <a:pos x="18" y="129"/>
                </a:cxn>
                <a:cxn ang="0">
                  <a:pos x="6" y="123"/>
                </a:cxn>
                <a:cxn ang="0">
                  <a:pos x="0" y="116"/>
                </a:cxn>
                <a:cxn ang="0">
                  <a:pos x="0" y="115"/>
                </a:cxn>
                <a:cxn ang="0">
                  <a:pos x="4" y="106"/>
                </a:cxn>
                <a:cxn ang="0">
                  <a:pos x="16" y="99"/>
                </a:cxn>
                <a:cxn ang="0">
                  <a:pos x="38" y="82"/>
                </a:cxn>
                <a:cxn ang="0">
                  <a:pos x="73" y="66"/>
                </a:cxn>
                <a:cxn ang="0">
                  <a:pos x="116" y="53"/>
                </a:cxn>
                <a:cxn ang="0">
                  <a:pos x="160" y="38"/>
                </a:cxn>
                <a:cxn ang="0">
                  <a:pos x="211" y="27"/>
                </a:cxn>
                <a:cxn ang="0">
                  <a:pos x="267" y="18"/>
                </a:cxn>
                <a:cxn ang="0">
                  <a:pos x="324" y="10"/>
                </a:cxn>
                <a:cxn ang="0">
                  <a:pos x="388" y="4"/>
                </a:cxn>
                <a:cxn ang="0">
                  <a:pos x="453" y="4"/>
                </a:cxn>
                <a:cxn ang="0">
                  <a:pos x="521" y="0"/>
                </a:cxn>
                <a:cxn ang="0">
                  <a:pos x="521" y="0"/>
                </a:cxn>
                <a:cxn ang="0">
                  <a:pos x="592" y="4"/>
                </a:cxn>
                <a:cxn ang="0">
                  <a:pos x="661" y="4"/>
                </a:cxn>
                <a:cxn ang="0">
                  <a:pos x="727" y="11"/>
                </a:cxn>
                <a:cxn ang="0">
                  <a:pos x="789" y="20"/>
                </a:cxn>
                <a:cxn ang="0">
                  <a:pos x="844" y="30"/>
                </a:cxn>
                <a:cxn ang="0">
                  <a:pos x="896" y="43"/>
                </a:cxn>
                <a:cxn ang="0">
                  <a:pos x="942" y="56"/>
                </a:cxn>
                <a:cxn ang="0">
                  <a:pos x="982" y="72"/>
                </a:cxn>
                <a:cxn ang="0">
                  <a:pos x="1014" y="89"/>
                </a:cxn>
                <a:cxn ang="0">
                  <a:pos x="1014" y="89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33CCCC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259" name="Text Box 42"/>
          <p:cNvSpPr txBox="1"/>
          <p:nvPr/>
        </p:nvSpPr>
        <p:spPr>
          <a:xfrm>
            <a:off x="4656138" y="316706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0260" name="组合 10259"/>
          <p:cNvGrpSpPr/>
          <p:nvPr/>
        </p:nvGrpSpPr>
        <p:grpSpPr>
          <a:xfrm>
            <a:off x="6560529" y="1766570"/>
            <a:ext cx="1553148" cy="1309293"/>
            <a:chOff x="-77" y="0"/>
            <a:chExt cx="746" cy="622"/>
          </a:xfrm>
        </p:grpSpPr>
        <p:grpSp>
          <p:nvGrpSpPr>
            <p:cNvPr id="10261" name="组合 10260"/>
            <p:cNvGrpSpPr/>
            <p:nvPr/>
          </p:nvGrpSpPr>
          <p:grpSpPr>
            <a:xfrm>
              <a:off x="0" y="0"/>
              <a:ext cx="549" cy="543"/>
              <a:chOff x="0" y="0"/>
              <a:chExt cx="1680" cy="1680"/>
            </a:xfrm>
          </p:grpSpPr>
          <p:sp>
            <p:nvSpPr>
              <p:cNvPr id="10262" name="Oval 45"/>
              <p:cNvSpPr/>
              <p:nvPr/>
            </p:nvSpPr>
            <p:spPr>
              <a:xfrm>
                <a:off x="0" y="0"/>
                <a:ext cx="1680" cy="1680"/>
              </a:xfrm>
              <a:prstGeom prst="ellipse">
                <a:avLst/>
              </a:prstGeom>
              <a:solidFill>
                <a:srgbClr val="DA0000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p>
                <a:r>
                  <a:rPr lang="zh-CN" altLang="en-US" dirty="0">
                    <a:latin typeface="Arial" panose="020B0604020202020204" pitchFamily="34" charset="0"/>
                  </a:rPr>
                  <a:t> </a:t>
                </a:r>
                <a:endParaRPr lang="zh-CN" alt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263" name="Freeform 46"/>
              <p:cNvSpPr/>
              <p:nvPr/>
            </p:nvSpPr>
            <p:spPr>
              <a:xfrm>
                <a:off x="192" y="28"/>
                <a:ext cx="1296" cy="634"/>
              </a:xfrm>
              <a:custGeom>
                <a:avLst/>
                <a:gdLst>
                  <a:gd name="txL" fmla="*/ 0 w 1321"/>
                  <a:gd name="txT" fmla="*/ 0 h 712"/>
                  <a:gd name="txR" fmla="*/ 1321 w 1321"/>
                  <a:gd name="txB" fmla="*/ 712 h 712"/>
                </a:gdLst>
                <a:ahLst/>
                <a:cxnLst>
                  <a:cxn ang="0">
                    <a:pos x="1014" y="89"/>
                  </a:cxn>
                  <a:cxn ang="0">
                    <a:pos x="1027" y="98"/>
                  </a:cxn>
                  <a:cxn ang="0">
                    <a:pos x="1030" y="106"/>
                  </a:cxn>
                  <a:cxn ang="0">
                    <a:pos x="1025" y="114"/>
                  </a:cxn>
                  <a:cxn ang="0">
                    <a:pos x="1012" y="120"/>
                  </a:cxn>
                  <a:cxn ang="0">
                    <a:pos x="992" y="128"/>
                  </a:cxn>
                  <a:cxn ang="0">
                    <a:pos x="966" y="134"/>
                  </a:cxn>
                  <a:cxn ang="0">
                    <a:pos x="933" y="139"/>
                  </a:cxn>
                  <a:cxn ang="0">
                    <a:pos x="895" y="144"/>
                  </a:cxn>
                  <a:cxn ang="0">
                    <a:pos x="852" y="148"/>
                  </a:cxn>
                  <a:cxn ang="0">
                    <a:pos x="804" y="151"/>
                  </a:cxn>
                  <a:cxn ang="0">
                    <a:pos x="754" y="152"/>
                  </a:cxn>
                  <a:cxn ang="0">
                    <a:pos x="699" y="156"/>
                  </a:cxn>
                  <a:cxn ang="0">
                    <a:pos x="643" y="157"/>
                  </a:cxn>
                  <a:cxn ang="0">
                    <a:pos x="621" y="158"/>
                  </a:cxn>
                  <a:cxn ang="0">
                    <a:pos x="372" y="158"/>
                  </a:cxn>
                  <a:cxn ang="0">
                    <a:pos x="368" y="158"/>
                  </a:cxn>
                  <a:cxn ang="0">
                    <a:pos x="319" y="157"/>
                  </a:cxn>
                  <a:cxn ang="0">
                    <a:pos x="272" y="156"/>
                  </a:cxn>
                  <a:cxn ang="0">
                    <a:pos x="227" y="154"/>
                  </a:cxn>
                  <a:cxn ang="0">
                    <a:pos x="183" y="151"/>
                  </a:cxn>
                  <a:cxn ang="0">
                    <a:pos x="146" y="150"/>
                  </a:cxn>
                  <a:cxn ang="0">
                    <a:pos x="112" y="146"/>
                  </a:cxn>
                  <a:cxn ang="0">
                    <a:pos x="77" y="143"/>
                  </a:cxn>
                  <a:cxn ang="0">
                    <a:pos x="54" y="140"/>
                  </a:cxn>
                  <a:cxn ang="0">
                    <a:pos x="26" y="134"/>
                  </a:cxn>
                  <a:cxn ang="0">
                    <a:pos x="18" y="129"/>
                  </a:cxn>
                  <a:cxn ang="0">
                    <a:pos x="6" y="123"/>
                  </a:cxn>
                  <a:cxn ang="0">
                    <a:pos x="0" y="116"/>
                  </a:cxn>
                  <a:cxn ang="0">
                    <a:pos x="0" y="115"/>
                  </a:cxn>
                  <a:cxn ang="0">
                    <a:pos x="4" y="106"/>
                  </a:cxn>
                  <a:cxn ang="0">
                    <a:pos x="16" y="99"/>
                  </a:cxn>
                  <a:cxn ang="0">
                    <a:pos x="38" y="82"/>
                  </a:cxn>
                  <a:cxn ang="0">
                    <a:pos x="73" y="66"/>
                  </a:cxn>
                  <a:cxn ang="0">
                    <a:pos x="116" y="53"/>
                  </a:cxn>
                  <a:cxn ang="0">
                    <a:pos x="160" y="38"/>
                  </a:cxn>
                  <a:cxn ang="0">
                    <a:pos x="211" y="27"/>
                  </a:cxn>
                  <a:cxn ang="0">
                    <a:pos x="267" y="18"/>
                  </a:cxn>
                  <a:cxn ang="0">
                    <a:pos x="324" y="10"/>
                  </a:cxn>
                  <a:cxn ang="0">
                    <a:pos x="388" y="4"/>
                  </a:cxn>
                  <a:cxn ang="0">
                    <a:pos x="453" y="4"/>
                  </a:cxn>
                  <a:cxn ang="0">
                    <a:pos x="521" y="0"/>
                  </a:cxn>
                  <a:cxn ang="0">
                    <a:pos x="521" y="0"/>
                  </a:cxn>
                  <a:cxn ang="0">
                    <a:pos x="592" y="4"/>
                  </a:cxn>
                  <a:cxn ang="0">
                    <a:pos x="661" y="4"/>
                  </a:cxn>
                  <a:cxn ang="0">
                    <a:pos x="727" y="11"/>
                  </a:cxn>
                  <a:cxn ang="0">
                    <a:pos x="789" y="20"/>
                  </a:cxn>
                  <a:cxn ang="0">
                    <a:pos x="844" y="30"/>
                  </a:cxn>
                  <a:cxn ang="0">
                    <a:pos x="896" y="43"/>
                  </a:cxn>
                  <a:cxn ang="0">
                    <a:pos x="942" y="56"/>
                  </a:cxn>
                  <a:cxn ang="0">
                    <a:pos x="982" y="72"/>
                  </a:cxn>
                  <a:cxn ang="0">
                    <a:pos x="1014" y="89"/>
                  </a:cxn>
                  <a:cxn ang="0">
                    <a:pos x="1014" y="89"/>
                  </a:cxn>
                </a:cxnLst>
                <a:rect l="txL" t="txT" r="txR" b="tx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solidFill>
                <a:srgbClr val="CC66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0264" name="Text Box 47"/>
            <p:cNvSpPr txBox="1"/>
            <p:nvPr/>
          </p:nvSpPr>
          <p:spPr>
            <a:xfrm>
              <a:off x="-77" y="52"/>
              <a:ext cx="746" cy="5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algn="ctr"/>
              <a:r>
                <a:rPr lang="zh-CN" altLang="en-US" dirty="0">
                  <a:latin typeface="Arial" panose="020B0604020202020204" pitchFamily="34" charset="0"/>
                </a:rPr>
                <a:t> </a:t>
              </a:r>
              <a:endParaRPr lang="zh-CN" altLang="en-US" dirty="0">
                <a:latin typeface="Arial" panose="020B0604020202020204" pitchFamily="34" charset="0"/>
              </a:endParaRPr>
            </a:p>
            <a:p>
              <a:pPr algn="ctr"/>
              <a:r>
                <a:rPr lang="zh-CN" altLang="en-US" dirty="0">
                  <a:sym typeface="+mn-ea"/>
                </a:rPr>
                <a:t>互联网</a:t>
              </a:r>
              <a:endParaRPr lang="zh-CN" altLang="en-US" dirty="0">
                <a:sym typeface="+mn-ea"/>
              </a:endParaRPr>
            </a:p>
            <a:p>
              <a:pPr algn="ctr"/>
              <a:r>
                <a:rPr lang="zh-CN" altLang="en-US" dirty="0">
                  <a:sym typeface="+mn-ea"/>
                </a:rPr>
                <a:t>物联网板块</a:t>
              </a:r>
              <a:endParaRPr lang="zh-CN" altLang="en-US" dirty="0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65" name="组合 10264"/>
          <p:cNvGrpSpPr/>
          <p:nvPr/>
        </p:nvGrpSpPr>
        <p:grpSpPr>
          <a:xfrm>
            <a:off x="4377055" y="4488815"/>
            <a:ext cx="1905000" cy="1905000"/>
            <a:chOff x="0" y="0"/>
            <a:chExt cx="1268" cy="1253"/>
          </a:xfrm>
        </p:grpSpPr>
        <p:grpSp>
          <p:nvGrpSpPr>
            <p:cNvPr id="10266" name="组合 10265"/>
            <p:cNvGrpSpPr/>
            <p:nvPr/>
          </p:nvGrpSpPr>
          <p:grpSpPr>
            <a:xfrm>
              <a:off x="0" y="0"/>
              <a:ext cx="1268" cy="1253"/>
              <a:chOff x="0" y="0"/>
              <a:chExt cx="1680" cy="1680"/>
            </a:xfrm>
          </p:grpSpPr>
          <p:sp>
            <p:nvSpPr>
              <p:cNvPr id="10267" name="Oval 55"/>
              <p:cNvSpPr/>
              <p:nvPr/>
            </p:nvSpPr>
            <p:spPr>
              <a:xfrm>
                <a:off x="0" y="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42E0"/>
                  </a:gs>
                  <a:gs pos="100000">
                    <a:srgbClr val="471F68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p>
                <a:pPr algn="l"/>
                <a:r>
                  <a:rPr lang="zh-CN" altLang="en-US" sz="2800" dirty="0">
                    <a:sym typeface="+mn-ea"/>
                  </a:rPr>
                  <a:t>瑞恩建设</a:t>
                </a:r>
                <a:endParaRPr lang="zh-CN" altLang="en-US" sz="2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268" name="Freeform 56"/>
              <p:cNvSpPr/>
              <p:nvPr/>
            </p:nvSpPr>
            <p:spPr>
              <a:xfrm>
                <a:off x="192" y="28"/>
                <a:ext cx="1296" cy="634"/>
              </a:xfrm>
              <a:custGeom>
                <a:avLst/>
                <a:gdLst>
                  <a:gd name="txL" fmla="*/ 0 w 1321"/>
                  <a:gd name="txT" fmla="*/ 0 h 712"/>
                  <a:gd name="txR" fmla="*/ 1321 w 1321"/>
                  <a:gd name="txB" fmla="*/ 712 h 712"/>
                </a:gdLst>
                <a:ahLst/>
                <a:cxnLst>
                  <a:cxn ang="0">
                    <a:pos x="1014" y="89"/>
                  </a:cxn>
                  <a:cxn ang="0">
                    <a:pos x="1027" y="98"/>
                  </a:cxn>
                  <a:cxn ang="0">
                    <a:pos x="1030" y="106"/>
                  </a:cxn>
                  <a:cxn ang="0">
                    <a:pos x="1025" y="114"/>
                  </a:cxn>
                  <a:cxn ang="0">
                    <a:pos x="1012" y="120"/>
                  </a:cxn>
                  <a:cxn ang="0">
                    <a:pos x="992" y="128"/>
                  </a:cxn>
                  <a:cxn ang="0">
                    <a:pos x="966" y="134"/>
                  </a:cxn>
                  <a:cxn ang="0">
                    <a:pos x="933" y="139"/>
                  </a:cxn>
                  <a:cxn ang="0">
                    <a:pos x="895" y="144"/>
                  </a:cxn>
                  <a:cxn ang="0">
                    <a:pos x="852" y="148"/>
                  </a:cxn>
                  <a:cxn ang="0">
                    <a:pos x="804" y="151"/>
                  </a:cxn>
                  <a:cxn ang="0">
                    <a:pos x="754" y="152"/>
                  </a:cxn>
                  <a:cxn ang="0">
                    <a:pos x="699" y="156"/>
                  </a:cxn>
                  <a:cxn ang="0">
                    <a:pos x="643" y="157"/>
                  </a:cxn>
                  <a:cxn ang="0">
                    <a:pos x="621" y="158"/>
                  </a:cxn>
                  <a:cxn ang="0">
                    <a:pos x="372" y="158"/>
                  </a:cxn>
                  <a:cxn ang="0">
                    <a:pos x="368" y="158"/>
                  </a:cxn>
                  <a:cxn ang="0">
                    <a:pos x="319" y="157"/>
                  </a:cxn>
                  <a:cxn ang="0">
                    <a:pos x="272" y="156"/>
                  </a:cxn>
                  <a:cxn ang="0">
                    <a:pos x="227" y="154"/>
                  </a:cxn>
                  <a:cxn ang="0">
                    <a:pos x="183" y="151"/>
                  </a:cxn>
                  <a:cxn ang="0">
                    <a:pos x="146" y="150"/>
                  </a:cxn>
                  <a:cxn ang="0">
                    <a:pos x="112" y="146"/>
                  </a:cxn>
                  <a:cxn ang="0">
                    <a:pos x="77" y="143"/>
                  </a:cxn>
                  <a:cxn ang="0">
                    <a:pos x="54" y="140"/>
                  </a:cxn>
                  <a:cxn ang="0">
                    <a:pos x="26" y="134"/>
                  </a:cxn>
                  <a:cxn ang="0">
                    <a:pos x="18" y="129"/>
                  </a:cxn>
                  <a:cxn ang="0">
                    <a:pos x="6" y="123"/>
                  </a:cxn>
                  <a:cxn ang="0">
                    <a:pos x="0" y="116"/>
                  </a:cxn>
                  <a:cxn ang="0">
                    <a:pos x="0" y="115"/>
                  </a:cxn>
                  <a:cxn ang="0">
                    <a:pos x="4" y="106"/>
                  </a:cxn>
                  <a:cxn ang="0">
                    <a:pos x="16" y="99"/>
                  </a:cxn>
                  <a:cxn ang="0">
                    <a:pos x="38" y="82"/>
                  </a:cxn>
                  <a:cxn ang="0">
                    <a:pos x="73" y="66"/>
                  </a:cxn>
                  <a:cxn ang="0">
                    <a:pos x="116" y="53"/>
                  </a:cxn>
                  <a:cxn ang="0">
                    <a:pos x="160" y="38"/>
                  </a:cxn>
                  <a:cxn ang="0">
                    <a:pos x="211" y="27"/>
                  </a:cxn>
                  <a:cxn ang="0">
                    <a:pos x="267" y="18"/>
                  </a:cxn>
                  <a:cxn ang="0">
                    <a:pos x="324" y="10"/>
                  </a:cxn>
                  <a:cxn ang="0">
                    <a:pos x="388" y="4"/>
                  </a:cxn>
                  <a:cxn ang="0">
                    <a:pos x="453" y="4"/>
                  </a:cxn>
                  <a:cxn ang="0">
                    <a:pos x="521" y="0"/>
                  </a:cxn>
                  <a:cxn ang="0">
                    <a:pos x="521" y="0"/>
                  </a:cxn>
                  <a:cxn ang="0">
                    <a:pos x="592" y="4"/>
                  </a:cxn>
                  <a:cxn ang="0">
                    <a:pos x="661" y="4"/>
                  </a:cxn>
                  <a:cxn ang="0">
                    <a:pos x="727" y="11"/>
                  </a:cxn>
                  <a:cxn ang="0">
                    <a:pos x="789" y="20"/>
                  </a:cxn>
                  <a:cxn ang="0">
                    <a:pos x="844" y="30"/>
                  </a:cxn>
                  <a:cxn ang="0">
                    <a:pos x="896" y="43"/>
                  </a:cxn>
                  <a:cxn ang="0">
                    <a:pos x="942" y="56"/>
                  </a:cxn>
                  <a:cxn ang="0">
                    <a:pos x="982" y="72"/>
                  </a:cxn>
                  <a:cxn ang="0">
                    <a:pos x="1014" y="89"/>
                  </a:cxn>
                  <a:cxn ang="0">
                    <a:pos x="1014" y="89"/>
                  </a:cxn>
                </a:cxnLst>
                <a:rect l="txL" t="txT" r="txR" b="tx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9942E0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0269" name="Text Box 57"/>
            <p:cNvSpPr txBox="1"/>
            <p:nvPr/>
          </p:nvSpPr>
          <p:spPr>
            <a:xfrm>
              <a:off x="624" y="543"/>
              <a:ext cx="123" cy="2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10270" name="标题 10269"/>
          <p:cNvSpPr>
            <a:spLocks noGrp="1"/>
          </p:cNvSpPr>
          <p:nvPr/>
        </p:nvSpPr>
        <p:spPr>
          <a:xfrm>
            <a:off x="1873250" y="3855720"/>
            <a:ext cx="2107565" cy="1003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>
                <a:solidFill>
                  <a:srgbClr val="92D050"/>
                </a:solidFill>
              </a:rPr>
              <a:t>中恩岩土</a:t>
            </a:r>
            <a:endParaRPr lang="zh-CN" altLang="en-US" sz="3600">
              <a:solidFill>
                <a:srgbClr val="92D050"/>
              </a:solidFill>
            </a:endParaRPr>
          </a:p>
        </p:txBody>
      </p:sp>
      <p:sp>
        <p:nvSpPr>
          <p:cNvPr id="10271" name="副标题 10270"/>
          <p:cNvSpPr>
            <a:spLocks noGrp="1"/>
          </p:cNvSpPr>
          <p:nvPr/>
        </p:nvSpPr>
        <p:spPr>
          <a:xfrm>
            <a:off x="4377055" y="2804160"/>
            <a:ext cx="1524000" cy="6096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>
              <a:lnSpc>
                <a:spcPct val="80000"/>
              </a:lnSpc>
            </a:pPr>
            <a:r>
              <a:rPr lang="zh-CN" altLang="en-US" sz="2600" b="1">
                <a:solidFill>
                  <a:srgbClr val="FDE57F"/>
                </a:solidFill>
              </a:rPr>
              <a:t>中恩集团</a:t>
            </a:r>
            <a:endParaRPr lang="zh-CN" altLang="en-US" sz="2600" b="1">
              <a:solidFill>
                <a:srgbClr val="FDE57F"/>
              </a:solidFill>
            </a:endParaRPr>
          </a:p>
        </p:txBody>
      </p:sp>
      <p:sp>
        <p:nvSpPr>
          <p:cNvPr id="10272" name="流程图: 可选过程 10271"/>
          <p:cNvSpPr/>
          <p:nvPr/>
        </p:nvSpPr>
        <p:spPr>
          <a:xfrm>
            <a:off x="9208135" y="4185285"/>
            <a:ext cx="2667000" cy="563245"/>
          </a:xfrm>
          <a:prstGeom prst="flowChartAlternateProcess">
            <a:avLst/>
          </a:prstGeom>
          <a:solidFill>
            <a:srgbClr val="0066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73" name="矩形 10272"/>
          <p:cNvSpPr/>
          <p:nvPr/>
        </p:nvSpPr>
        <p:spPr>
          <a:xfrm>
            <a:off x="9208135" y="4314190"/>
            <a:ext cx="26670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en-US" altLang="x-none" sz="1800" b="1" dirty="0">
                <a:solidFill>
                  <a:srgbClr val="FDE57F"/>
                </a:solidFill>
              </a:rPr>
              <a:t>5</a:t>
            </a:r>
            <a:r>
              <a:rPr lang="zh-CN" altLang="en-US" sz="1800" b="1" dirty="0">
                <a:solidFill>
                  <a:srgbClr val="FDE57F"/>
                </a:solidFill>
              </a:rPr>
              <a:t>年内</a:t>
            </a:r>
            <a:r>
              <a:rPr lang="en-US" altLang="x-none" sz="1800" b="1" dirty="0">
                <a:solidFill>
                  <a:srgbClr val="FDE57F"/>
                </a:solidFill>
              </a:rPr>
              <a:t>5</a:t>
            </a:r>
            <a:r>
              <a:rPr lang="zh-CN" altLang="en-US" sz="1800" b="1" dirty="0">
                <a:solidFill>
                  <a:srgbClr val="FDE57F"/>
                </a:solidFill>
              </a:rPr>
              <a:t>个全资子公司</a:t>
            </a:r>
            <a:endParaRPr lang="zh-CN" altLang="en-US" sz="1800" b="1" dirty="0">
              <a:solidFill>
                <a:srgbClr val="FDE57F"/>
              </a:solidFill>
            </a:endParaRPr>
          </a:p>
        </p:txBody>
      </p:sp>
      <p:grpSp>
        <p:nvGrpSpPr>
          <p:cNvPr id="10275" name="组合 10274"/>
          <p:cNvGrpSpPr/>
          <p:nvPr/>
        </p:nvGrpSpPr>
        <p:grpSpPr>
          <a:xfrm rot="0">
            <a:off x="6445885" y="3381375"/>
            <a:ext cx="1487805" cy="1344930"/>
            <a:chOff x="0" y="0"/>
            <a:chExt cx="1680" cy="1680"/>
          </a:xfrm>
        </p:grpSpPr>
        <p:sp>
          <p:nvSpPr>
            <p:cNvPr id="10276" name="Oval 55"/>
            <p:cNvSpPr/>
            <p:nvPr/>
          </p:nvSpPr>
          <p:spPr>
            <a:xfrm>
              <a:off x="0" y="0"/>
              <a:ext cx="1680" cy="1680"/>
            </a:xfrm>
            <a:prstGeom prst="ellipse">
              <a:avLst/>
            </a:prstGeom>
            <a:solidFill>
              <a:srgbClr val="80008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pPr algn="l"/>
              <a:endParaRPr lang="zh-CN" altLang="en-US" dirty="0">
                <a:latin typeface="Arial" panose="020B0604020202020204" pitchFamily="34" charset="0"/>
              </a:endParaRPr>
            </a:p>
            <a:p>
              <a:pPr algn="l"/>
              <a:r>
                <a:rPr lang="zh-CN" altLang="en-US" dirty="0">
                  <a:latin typeface="Arial" panose="020B0604020202020204" pitchFamily="34" charset="0"/>
                </a:rPr>
                <a:t>金融板块</a:t>
              </a:r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77" name="Freeform 56"/>
            <p:cNvSpPr/>
            <p:nvPr/>
          </p:nvSpPr>
          <p:spPr>
            <a:xfrm>
              <a:off x="192" y="28"/>
              <a:ext cx="1296" cy="634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014" y="89"/>
                </a:cxn>
                <a:cxn ang="0">
                  <a:pos x="1027" y="98"/>
                </a:cxn>
                <a:cxn ang="0">
                  <a:pos x="1030" y="106"/>
                </a:cxn>
                <a:cxn ang="0">
                  <a:pos x="1025" y="114"/>
                </a:cxn>
                <a:cxn ang="0">
                  <a:pos x="1012" y="120"/>
                </a:cxn>
                <a:cxn ang="0">
                  <a:pos x="992" y="128"/>
                </a:cxn>
                <a:cxn ang="0">
                  <a:pos x="966" y="134"/>
                </a:cxn>
                <a:cxn ang="0">
                  <a:pos x="933" y="139"/>
                </a:cxn>
                <a:cxn ang="0">
                  <a:pos x="895" y="144"/>
                </a:cxn>
                <a:cxn ang="0">
                  <a:pos x="852" y="148"/>
                </a:cxn>
                <a:cxn ang="0">
                  <a:pos x="804" y="151"/>
                </a:cxn>
                <a:cxn ang="0">
                  <a:pos x="754" y="152"/>
                </a:cxn>
                <a:cxn ang="0">
                  <a:pos x="699" y="156"/>
                </a:cxn>
                <a:cxn ang="0">
                  <a:pos x="643" y="157"/>
                </a:cxn>
                <a:cxn ang="0">
                  <a:pos x="621" y="158"/>
                </a:cxn>
                <a:cxn ang="0">
                  <a:pos x="372" y="158"/>
                </a:cxn>
                <a:cxn ang="0">
                  <a:pos x="368" y="158"/>
                </a:cxn>
                <a:cxn ang="0">
                  <a:pos x="319" y="157"/>
                </a:cxn>
                <a:cxn ang="0">
                  <a:pos x="272" y="156"/>
                </a:cxn>
                <a:cxn ang="0">
                  <a:pos x="227" y="154"/>
                </a:cxn>
                <a:cxn ang="0">
                  <a:pos x="183" y="151"/>
                </a:cxn>
                <a:cxn ang="0">
                  <a:pos x="146" y="150"/>
                </a:cxn>
                <a:cxn ang="0">
                  <a:pos x="112" y="146"/>
                </a:cxn>
                <a:cxn ang="0">
                  <a:pos x="77" y="143"/>
                </a:cxn>
                <a:cxn ang="0">
                  <a:pos x="54" y="140"/>
                </a:cxn>
                <a:cxn ang="0">
                  <a:pos x="26" y="134"/>
                </a:cxn>
                <a:cxn ang="0">
                  <a:pos x="18" y="129"/>
                </a:cxn>
                <a:cxn ang="0">
                  <a:pos x="6" y="123"/>
                </a:cxn>
                <a:cxn ang="0">
                  <a:pos x="0" y="116"/>
                </a:cxn>
                <a:cxn ang="0">
                  <a:pos x="0" y="115"/>
                </a:cxn>
                <a:cxn ang="0">
                  <a:pos x="4" y="106"/>
                </a:cxn>
                <a:cxn ang="0">
                  <a:pos x="16" y="99"/>
                </a:cxn>
                <a:cxn ang="0">
                  <a:pos x="38" y="82"/>
                </a:cxn>
                <a:cxn ang="0">
                  <a:pos x="73" y="66"/>
                </a:cxn>
                <a:cxn ang="0">
                  <a:pos x="116" y="53"/>
                </a:cxn>
                <a:cxn ang="0">
                  <a:pos x="160" y="38"/>
                </a:cxn>
                <a:cxn ang="0">
                  <a:pos x="211" y="27"/>
                </a:cxn>
                <a:cxn ang="0">
                  <a:pos x="267" y="18"/>
                </a:cxn>
                <a:cxn ang="0">
                  <a:pos x="324" y="10"/>
                </a:cxn>
                <a:cxn ang="0">
                  <a:pos x="388" y="4"/>
                </a:cxn>
                <a:cxn ang="0">
                  <a:pos x="453" y="4"/>
                </a:cxn>
                <a:cxn ang="0">
                  <a:pos x="521" y="0"/>
                </a:cxn>
                <a:cxn ang="0">
                  <a:pos x="521" y="0"/>
                </a:cxn>
                <a:cxn ang="0">
                  <a:pos x="592" y="4"/>
                </a:cxn>
                <a:cxn ang="0">
                  <a:pos x="661" y="4"/>
                </a:cxn>
                <a:cxn ang="0">
                  <a:pos x="727" y="11"/>
                </a:cxn>
                <a:cxn ang="0">
                  <a:pos x="789" y="20"/>
                </a:cxn>
                <a:cxn ang="0">
                  <a:pos x="844" y="30"/>
                </a:cxn>
                <a:cxn ang="0">
                  <a:pos x="896" y="43"/>
                </a:cxn>
                <a:cxn ang="0">
                  <a:pos x="942" y="56"/>
                </a:cxn>
                <a:cxn ang="0">
                  <a:pos x="982" y="72"/>
                </a:cxn>
                <a:cxn ang="0">
                  <a:pos x="1014" y="89"/>
                </a:cxn>
                <a:cxn ang="0">
                  <a:pos x="1014" y="89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9942E0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279" name="Rectangle 38"/>
          <p:cNvSpPr/>
          <p:nvPr/>
        </p:nvSpPr>
        <p:spPr>
          <a:xfrm rot="18128087">
            <a:off x="5483225" y="1816100"/>
            <a:ext cx="822960" cy="192405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rot="0" vert="eaVert"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0281" name="组合 10280"/>
          <p:cNvGrpSpPr/>
          <p:nvPr/>
        </p:nvGrpSpPr>
        <p:grpSpPr>
          <a:xfrm rot="0">
            <a:off x="5786120" y="606425"/>
            <a:ext cx="1128395" cy="1097280"/>
            <a:chOff x="0" y="28"/>
            <a:chExt cx="1680" cy="1680"/>
          </a:xfrm>
        </p:grpSpPr>
        <p:sp>
          <p:nvSpPr>
            <p:cNvPr id="10282" name="Oval 45"/>
            <p:cNvSpPr/>
            <p:nvPr/>
          </p:nvSpPr>
          <p:spPr>
            <a:xfrm>
              <a:off x="0" y="28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CCCC00"/>
                </a:gs>
                <a:gs pos="100000">
                  <a:srgbClr val="323200"/>
                </a:gs>
              </a:gsLst>
              <a:lin ang="5400000" scaled="1"/>
              <a:tileRect/>
            </a:gradFill>
            <a:ln w="9525" cap="flat" cmpd="sng">
              <a:solidFill>
                <a:srgbClr val="0066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0283" name="Freeform 46"/>
            <p:cNvSpPr/>
            <p:nvPr/>
          </p:nvSpPr>
          <p:spPr>
            <a:xfrm>
              <a:off x="192" y="28"/>
              <a:ext cx="1296" cy="634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014" y="89"/>
                </a:cxn>
                <a:cxn ang="0">
                  <a:pos x="1027" y="98"/>
                </a:cxn>
                <a:cxn ang="0">
                  <a:pos x="1030" y="106"/>
                </a:cxn>
                <a:cxn ang="0">
                  <a:pos x="1025" y="114"/>
                </a:cxn>
                <a:cxn ang="0">
                  <a:pos x="1012" y="120"/>
                </a:cxn>
                <a:cxn ang="0">
                  <a:pos x="992" y="128"/>
                </a:cxn>
                <a:cxn ang="0">
                  <a:pos x="966" y="134"/>
                </a:cxn>
                <a:cxn ang="0">
                  <a:pos x="933" y="139"/>
                </a:cxn>
                <a:cxn ang="0">
                  <a:pos x="895" y="144"/>
                </a:cxn>
                <a:cxn ang="0">
                  <a:pos x="852" y="148"/>
                </a:cxn>
                <a:cxn ang="0">
                  <a:pos x="804" y="151"/>
                </a:cxn>
                <a:cxn ang="0">
                  <a:pos x="754" y="152"/>
                </a:cxn>
                <a:cxn ang="0">
                  <a:pos x="699" y="156"/>
                </a:cxn>
                <a:cxn ang="0">
                  <a:pos x="643" y="157"/>
                </a:cxn>
                <a:cxn ang="0">
                  <a:pos x="621" y="158"/>
                </a:cxn>
                <a:cxn ang="0">
                  <a:pos x="372" y="158"/>
                </a:cxn>
                <a:cxn ang="0">
                  <a:pos x="368" y="158"/>
                </a:cxn>
                <a:cxn ang="0">
                  <a:pos x="319" y="157"/>
                </a:cxn>
                <a:cxn ang="0">
                  <a:pos x="272" y="156"/>
                </a:cxn>
                <a:cxn ang="0">
                  <a:pos x="227" y="154"/>
                </a:cxn>
                <a:cxn ang="0">
                  <a:pos x="183" y="151"/>
                </a:cxn>
                <a:cxn ang="0">
                  <a:pos x="146" y="150"/>
                </a:cxn>
                <a:cxn ang="0">
                  <a:pos x="112" y="146"/>
                </a:cxn>
                <a:cxn ang="0">
                  <a:pos x="77" y="143"/>
                </a:cxn>
                <a:cxn ang="0">
                  <a:pos x="54" y="140"/>
                </a:cxn>
                <a:cxn ang="0">
                  <a:pos x="26" y="134"/>
                </a:cxn>
                <a:cxn ang="0">
                  <a:pos x="18" y="129"/>
                </a:cxn>
                <a:cxn ang="0">
                  <a:pos x="6" y="123"/>
                </a:cxn>
                <a:cxn ang="0">
                  <a:pos x="0" y="116"/>
                </a:cxn>
                <a:cxn ang="0">
                  <a:pos x="0" y="115"/>
                </a:cxn>
                <a:cxn ang="0">
                  <a:pos x="4" y="106"/>
                </a:cxn>
                <a:cxn ang="0">
                  <a:pos x="16" y="99"/>
                </a:cxn>
                <a:cxn ang="0">
                  <a:pos x="38" y="82"/>
                </a:cxn>
                <a:cxn ang="0">
                  <a:pos x="73" y="66"/>
                </a:cxn>
                <a:cxn ang="0">
                  <a:pos x="116" y="53"/>
                </a:cxn>
                <a:cxn ang="0">
                  <a:pos x="160" y="38"/>
                </a:cxn>
                <a:cxn ang="0">
                  <a:pos x="211" y="27"/>
                </a:cxn>
                <a:cxn ang="0">
                  <a:pos x="267" y="18"/>
                </a:cxn>
                <a:cxn ang="0">
                  <a:pos x="324" y="10"/>
                </a:cxn>
                <a:cxn ang="0">
                  <a:pos x="388" y="4"/>
                </a:cxn>
                <a:cxn ang="0">
                  <a:pos x="453" y="4"/>
                </a:cxn>
                <a:cxn ang="0">
                  <a:pos x="521" y="0"/>
                </a:cxn>
                <a:cxn ang="0">
                  <a:pos x="521" y="0"/>
                </a:cxn>
                <a:cxn ang="0">
                  <a:pos x="592" y="4"/>
                </a:cxn>
                <a:cxn ang="0">
                  <a:pos x="661" y="4"/>
                </a:cxn>
                <a:cxn ang="0">
                  <a:pos x="727" y="11"/>
                </a:cxn>
                <a:cxn ang="0">
                  <a:pos x="789" y="20"/>
                </a:cxn>
                <a:cxn ang="0">
                  <a:pos x="844" y="30"/>
                </a:cxn>
                <a:cxn ang="0">
                  <a:pos x="896" y="43"/>
                </a:cxn>
                <a:cxn ang="0">
                  <a:pos x="942" y="56"/>
                </a:cxn>
                <a:cxn ang="0">
                  <a:pos x="982" y="72"/>
                </a:cxn>
                <a:cxn ang="0">
                  <a:pos x="1014" y="89"/>
                </a:cxn>
                <a:cxn ang="0">
                  <a:pos x="1014" y="89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CCC00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285" name="流程图: 可选过程 10284"/>
          <p:cNvSpPr/>
          <p:nvPr/>
        </p:nvSpPr>
        <p:spPr>
          <a:xfrm>
            <a:off x="9208135" y="4933315"/>
            <a:ext cx="2667000" cy="574040"/>
          </a:xfrm>
          <a:prstGeom prst="flowChartAlternateProcess">
            <a:avLst/>
          </a:prstGeom>
          <a:solidFill>
            <a:srgbClr val="0066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86" name="矩形 10285"/>
          <p:cNvSpPr/>
          <p:nvPr/>
        </p:nvSpPr>
        <p:spPr>
          <a:xfrm>
            <a:off x="9208135" y="5066665"/>
            <a:ext cx="3048000" cy="2476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zh-CN" altLang="en-US" sz="1800" b="1">
                <a:solidFill>
                  <a:srgbClr val="FDE57F"/>
                </a:solidFill>
              </a:rPr>
              <a:t>打造一个子公司上市</a:t>
            </a:r>
            <a:endParaRPr lang="zh-CN" altLang="en-US" sz="1800" b="1">
              <a:solidFill>
                <a:srgbClr val="FDE57F"/>
              </a:solidFill>
            </a:endParaRPr>
          </a:p>
        </p:txBody>
      </p:sp>
      <p:sp>
        <p:nvSpPr>
          <p:cNvPr id="10287" name="流程图: 可选过程 10286"/>
          <p:cNvSpPr/>
          <p:nvPr/>
        </p:nvSpPr>
        <p:spPr>
          <a:xfrm>
            <a:off x="9208135" y="5680710"/>
            <a:ext cx="2743200" cy="541020"/>
          </a:xfrm>
          <a:prstGeom prst="flowChartAlternateProcess">
            <a:avLst/>
          </a:prstGeom>
          <a:solidFill>
            <a:srgbClr val="0066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88" name="矩形 10287"/>
          <p:cNvSpPr/>
          <p:nvPr/>
        </p:nvSpPr>
        <p:spPr>
          <a:xfrm>
            <a:off x="9208135" y="5798820"/>
            <a:ext cx="28194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lang="zh-CN" altLang="en-US" sz="1800" b="1" dirty="0">
                <a:solidFill>
                  <a:srgbClr val="FDE57F"/>
                </a:solidFill>
              </a:rPr>
              <a:t>拥有自己的</a:t>
            </a:r>
            <a:r>
              <a:rPr lang="en-US" altLang="x-none" sz="1800" b="1" dirty="0">
                <a:solidFill>
                  <a:srgbClr val="FDE57F"/>
                </a:solidFill>
              </a:rPr>
              <a:t>5</a:t>
            </a:r>
            <a:r>
              <a:rPr lang="zh-CN" altLang="en-US" sz="1800" b="1" dirty="0">
                <a:solidFill>
                  <a:srgbClr val="FDE57F"/>
                </a:solidFill>
              </a:rPr>
              <a:t>星级酒店</a:t>
            </a:r>
            <a:endParaRPr lang="zh-CN" altLang="en-US" sz="1800" b="1" dirty="0">
              <a:solidFill>
                <a:srgbClr val="FDE57F"/>
              </a:solidFill>
            </a:endParaRPr>
          </a:p>
        </p:txBody>
      </p:sp>
      <p:sp>
        <p:nvSpPr>
          <p:cNvPr id="11" name="Rectangle 36"/>
          <p:cNvSpPr/>
          <p:nvPr/>
        </p:nvSpPr>
        <p:spPr>
          <a:xfrm rot="2736082">
            <a:off x="3827145" y="1931035"/>
            <a:ext cx="864235" cy="209550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3021330" y="763134"/>
            <a:ext cx="1143000" cy="1143000"/>
            <a:chOff x="0" y="-73"/>
            <a:chExt cx="1680" cy="1680"/>
          </a:xfrm>
        </p:grpSpPr>
        <p:sp>
          <p:nvSpPr>
            <p:cNvPr id="13" name="Oval 45"/>
            <p:cNvSpPr/>
            <p:nvPr/>
          </p:nvSpPr>
          <p:spPr>
            <a:xfrm>
              <a:off x="0" y="-73"/>
              <a:ext cx="1680" cy="1680"/>
            </a:xfrm>
            <a:prstGeom prst="ellipse">
              <a:avLst/>
            </a:prstGeom>
            <a:solidFill>
              <a:srgbClr val="99CC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</a:endParaRPr>
            </a:p>
            <a:p>
              <a:r>
                <a:rPr lang="zh-CN" altLang="en-US" dirty="0">
                  <a:latin typeface="Arial" panose="020B0604020202020204" pitchFamily="34" charset="0"/>
                </a:rPr>
                <a:t>农牧板块</a:t>
              </a:r>
              <a:endParaRPr lang="zh-CN" altLang="en-US" dirty="0">
                <a:latin typeface="Arial" panose="020B0604020202020204" pitchFamily="34" charset="0"/>
              </a:endParaRPr>
            </a:p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46"/>
            <p:cNvSpPr/>
            <p:nvPr/>
          </p:nvSpPr>
          <p:spPr>
            <a:xfrm>
              <a:off x="192" y="-73"/>
              <a:ext cx="1296" cy="634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014" y="89"/>
                </a:cxn>
                <a:cxn ang="0">
                  <a:pos x="1027" y="98"/>
                </a:cxn>
                <a:cxn ang="0">
                  <a:pos x="1030" y="106"/>
                </a:cxn>
                <a:cxn ang="0">
                  <a:pos x="1025" y="114"/>
                </a:cxn>
                <a:cxn ang="0">
                  <a:pos x="1012" y="120"/>
                </a:cxn>
                <a:cxn ang="0">
                  <a:pos x="992" y="128"/>
                </a:cxn>
                <a:cxn ang="0">
                  <a:pos x="966" y="134"/>
                </a:cxn>
                <a:cxn ang="0">
                  <a:pos x="933" y="139"/>
                </a:cxn>
                <a:cxn ang="0">
                  <a:pos x="895" y="144"/>
                </a:cxn>
                <a:cxn ang="0">
                  <a:pos x="852" y="148"/>
                </a:cxn>
                <a:cxn ang="0">
                  <a:pos x="804" y="151"/>
                </a:cxn>
                <a:cxn ang="0">
                  <a:pos x="754" y="152"/>
                </a:cxn>
                <a:cxn ang="0">
                  <a:pos x="699" y="156"/>
                </a:cxn>
                <a:cxn ang="0">
                  <a:pos x="643" y="157"/>
                </a:cxn>
                <a:cxn ang="0">
                  <a:pos x="621" y="158"/>
                </a:cxn>
                <a:cxn ang="0">
                  <a:pos x="372" y="158"/>
                </a:cxn>
                <a:cxn ang="0">
                  <a:pos x="368" y="158"/>
                </a:cxn>
                <a:cxn ang="0">
                  <a:pos x="319" y="157"/>
                </a:cxn>
                <a:cxn ang="0">
                  <a:pos x="272" y="156"/>
                </a:cxn>
                <a:cxn ang="0">
                  <a:pos x="227" y="154"/>
                </a:cxn>
                <a:cxn ang="0">
                  <a:pos x="183" y="151"/>
                </a:cxn>
                <a:cxn ang="0">
                  <a:pos x="146" y="150"/>
                </a:cxn>
                <a:cxn ang="0">
                  <a:pos x="112" y="146"/>
                </a:cxn>
                <a:cxn ang="0">
                  <a:pos x="77" y="143"/>
                </a:cxn>
                <a:cxn ang="0">
                  <a:pos x="54" y="140"/>
                </a:cxn>
                <a:cxn ang="0">
                  <a:pos x="26" y="134"/>
                </a:cxn>
                <a:cxn ang="0">
                  <a:pos x="18" y="129"/>
                </a:cxn>
                <a:cxn ang="0">
                  <a:pos x="6" y="123"/>
                </a:cxn>
                <a:cxn ang="0">
                  <a:pos x="0" y="116"/>
                </a:cxn>
                <a:cxn ang="0">
                  <a:pos x="0" y="115"/>
                </a:cxn>
                <a:cxn ang="0">
                  <a:pos x="4" y="106"/>
                </a:cxn>
                <a:cxn ang="0">
                  <a:pos x="16" y="99"/>
                </a:cxn>
                <a:cxn ang="0">
                  <a:pos x="38" y="82"/>
                </a:cxn>
                <a:cxn ang="0">
                  <a:pos x="73" y="66"/>
                </a:cxn>
                <a:cxn ang="0">
                  <a:pos x="116" y="53"/>
                </a:cxn>
                <a:cxn ang="0">
                  <a:pos x="160" y="38"/>
                </a:cxn>
                <a:cxn ang="0">
                  <a:pos x="211" y="27"/>
                </a:cxn>
                <a:cxn ang="0">
                  <a:pos x="267" y="18"/>
                </a:cxn>
                <a:cxn ang="0">
                  <a:pos x="324" y="10"/>
                </a:cxn>
                <a:cxn ang="0">
                  <a:pos x="388" y="4"/>
                </a:cxn>
                <a:cxn ang="0">
                  <a:pos x="453" y="4"/>
                </a:cxn>
                <a:cxn ang="0">
                  <a:pos x="521" y="0"/>
                </a:cxn>
                <a:cxn ang="0">
                  <a:pos x="521" y="0"/>
                </a:cxn>
                <a:cxn ang="0">
                  <a:pos x="592" y="4"/>
                </a:cxn>
                <a:cxn ang="0">
                  <a:pos x="661" y="4"/>
                </a:cxn>
                <a:cxn ang="0">
                  <a:pos x="727" y="11"/>
                </a:cxn>
                <a:cxn ang="0">
                  <a:pos x="789" y="20"/>
                </a:cxn>
                <a:cxn ang="0">
                  <a:pos x="844" y="30"/>
                </a:cxn>
                <a:cxn ang="0">
                  <a:pos x="896" y="43"/>
                </a:cxn>
                <a:cxn ang="0">
                  <a:pos x="942" y="56"/>
                </a:cxn>
                <a:cxn ang="0">
                  <a:pos x="982" y="72"/>
                </a:cxn>
                <a:cxn ang="0">
                  <a:pos x="1014" y="89"/>
                </a:cxn>
                <a:cxn ang="0">
                  <a:pos x="1014" y="89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CCC00">
                    <a:alpha val="10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793105" y="1020445"/>
            <a:ext cx="1276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教育板块</a:t>
            </a:r>
            <a:endParaRPr lang="zh-CN" altLang="en-US"/>
          </a:p>
        </p:txBody>
      </p:sp>
      <p:sp>
        <p:nvSpPr>
          <p:cNvPr id="16" name="Rectangle 38"/>
          <p:cNvSpPr/>
          <p:nvPr/>
        </p:nvSpPr>
        <p:spPr>
          <a:xfrm rot="15968084">
            <a:off x="4714240" y="1686560"/>
            <a:ext cx="692785" cy="172085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rot="0" vert="eaVert"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 rot="0">
            <a:off x="4377055" y="465455"/>
            <a:ext cx="1193800" cy="1109345"/>
            <a:chOff x="0" y="28"/>
            <a:chExt cx="1680" cy="1680"/>
          </a:xfrm>
          <a:solidFill>
            <a:srgbClr val="FF9900"/>
          </a:solidFill>
        </p:grpSpPr>
        <p:sp>
          <p:nvSpPr>
            <p:cNvPr id="18" name="Oval 45"/>
            <p:cNvSpPr/>
            <p:nvPr/>
          </p:nvSpPr>
          <p:spPr>
            <a:xfrm>
              <a:off x="0" y="28"/>
              <a:ext cx="1680" cy="1680"/>
            </a:xfrm>
            <a:prstGeom prst="ellipse">
              <a:avLst/>
            </a:prstGeom>
            <a:grpFill/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46"/>
            <p:cNvSpPr/>
            <p:nvPr/>
          </p:nvSpPr>
          <p:spPr>
            <a:xfrm>
              <a:off x="192" y="28"/>
              <a:ext cx="1296" cy="634"/>
            </a:xfrm>
            <a:custGeom>
              <a:avLst/>
              <a:gdLst>
                <a:gd name="txL" fmla="*/ 0 w 1321"/>
                <a:gd name="txT" fmla="*/ 0 h 712"/>
                <a:gd name="txR" fmla="*/ 1321 w 1321"/>
                <a:gd name="txB" fmla="*/ 712 h 712"/>
              </a:gdLst>
              <a:ahLst/>
              <a:cxnLst>
                <a:cxn ang="0">
                  <a:pos x="1014" y="89"/>
                </a:cxn>
                <a:cxn ang="0">
                  <a:pos x="1027" y="98"/>
                </a:cxn>
                <a:cxn ang="0">
                  <a:pos x="1030" y="106"/>
                </a:cxn>
                <a:cxn ang="0">
                  <a:pos x="1025" y="114"/>
                </a:cxn>
                <a:cxn ang="0">
                  <a:pos x="1012" y="120"/>
                </a:cxn>
                <a:cxn ang="0">
                  <a:pos x="992" y="128"/>
                </a:cxn>
                <a:cxn ang="0">
                  <a:pos x="966" y="134"/>
                </a:cxn>
                <a:cxn ang="0">
                  <a:pos x="933" y="139"/>
                </a:cxn>
                <a:cxn ang="0">
                  <a:pos x="895" y="144"/>
                </a:cxn>
                <a:cxn ang="0">
                  <a:pos x="852" y="148"/>
                </a:cxn>
                <a:cxn ang="0">
                  <a:pos x="804" y="151"/>
                </a:cxn>
                <a:cxn ang="0">
                  <a:pos x="754" y="152"/>
                </a:cxn>
                <a:cxn ang="0">
                  <a:pos x="699" y="156"/>
                </a:cxn>
                <a:cxn ang="0">
                  <a:pos x="643" y="157"/>
                </a:cxn>
                <a:cxn ang="0">
                  <a:pos x="621" y="158"/>
                </a:cxn>
                <a:cxn ang="0">
                  <a:pos x="372" y="158"/>
                </a:cxn>
                <a:cxn ang="0">
                  <a:pos x="368" y="158"/>
                </a:cxn>
                <a:cxn ang="0">
                  <a:pos x="319" y="157"/>
                </a:cxn>
                <a:cxn ang="0">
                  <a:pos x="272" y="156"/>
                </a:cxn>
                <a:cxn ang="0">
                  <a:pos x="227" y="154"/>
                </a:cxn>
                <a:cxn ang="0">
                  <a:pos x="183" y="151"/>
                </a:cxn>
                <a:cxn ang="0">
                  <a:pos x="146" y="150"/>
                </a:cxn>
                <a:cxn ang="0">
                  <a:pos x="112" y="146"/>
                </a:cxn>
                <a:cxn ang="0">
                  <a:pos x="77" y="143"/>
                </a:cxn>
                <a:cxn ang="0">
                  <a:pos x="54" y="140"/>
                </a:cxn>
                <a:cxn ang="0">
                  <a:pos x="26" y="134"/>
                </a:cxn>
                <a:cxn ang="0">
                  <a:pos x="18" y="129"/>
                </a:cxn>
                <a:cxn ang="0">
                  <a:pos x="6" y="123"/>
                </a:cxn>
                <a:cxn ang="0">
                  <a:pos x="0" y="116"/>
                </a:cxn>
                <a:cxn ang="0">
                  <a:pos x="0" y="115"/>
                </a:cxn>
                <a:cxn ang="0">
                  <a:pos x="4" y="106"/>
                </a:cxn>
                <a:cxn ang="0">
                  <a:pos x="16" y="99"/>
                </a:cxn>
                <a:cxn ang="0">
                  <a:pos x="38" y="82"/>
                </a:cxn>
                <a:cxn ang="0">
                  <a:pos x="73" y="66"/>
                </a:cxn>
                <a:cxn ang="0">
                  <a:pos x="116" y="53"/>
                </a:cxn>
                <a:cxn ang="0">
                  <a:pos x="160" y="38"/>
                </a:cxn>
                <a:cxn ang="0">
                  <a:pos x="211" y="27"/>
                </a:cxn>
                <a:cxn ang="0">
                  <a:pos x="267" y="18"/>
                </a:cxn>
                <a:cxn ang="0">
                  <a:pos x="324" y="10"/>
                </a:cxn>
                <a:cxn ang="0">
                  <a:pos x="388" y="4"/>
                </a:cxn>
                <a:cxn ang="0">
                  <a:pos x="453" y="4"/>
                </a:cxn>
                <a:cxn ang="0">
                  <a:pos x="521" y="0"/>
                </a:cxn>
                <a:cxn ang="0">
                  <a:pos x="521" y="0"/>
                </a:cxn>
                <a:cxn ang="0">
                  <a:pos x="592" y="4"/>
                </a:cxn>
                <a:cxn ang="0">
                  <a:pos x="661" y="4"/>
                </a:cxn>
                <a:cxn ang="0">
                  <a:pos x="727" y="11"/>
                </a:cxn>
                <a:cxn ang="0">
                  <a:pos x="789" y="20"/>
                </a:cxn>
                <a:cxn ang="0">
                  <a:pos x="844" y="30"/>
                </a:cxn>
                <a:cxn ang="0">
                  <a:pos x="896" y="43"/>
                </a:cxn>
                <a:cxn ang="0">
                  <a:pos x="942" y="56"/>
                </a:cxn>
                <a:cxn ang="0">
                  <a:pos x="982" y="72"/>
                </a:cxn>
                <a:cxn ang="0">
                  <a:pos x="1014" y="89"/>
                </a:cxn>
                <a:cxn ang="0">
                  <a:pos x="1014" y="89"/>
                </a:cxn>
              </a:cxnLst>
              <a:rect l="txL" t="txT" r="txR" b="tx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501515" y="832485"/>
            <a:ext cx="1620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latin typeface="Arial" panose="020B0604020202020204" pitchFamily="34" charset="0"/>
                <a:sym typeface="+mn-ea"/>
              </a:rPr>
              <a:t> 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健康</a:t>
            </a:r>
            <a:endParaRPr lang="zh-CN" altLang="en-US" dirty="0">
              <a:latin typeface="Arial" panose="020B0604020202020204" pitchFamily="34" charset="0"/>
              <a:sym typeface="+mn-ea"/>
            </a:endParaRPr>
          </a:p>
          <a:p>
            <a:r>
              <a:rPr lang="zh-CN" altLang="en-US" dirty="0">
                <a:latin typeface="Arial" panose="020B0604020202020204" pitchFamily="34" charset="0"/>
                <a:sym typeface="+mn-ea"/>
              </a:rPr>
              <a:t>环保板块</a:t>
            </a:r>
            <a:endParaRPr lang="zh-CN" altLang="en-US"/>
          </a:p>
        </p:txBody>
      </p:sp>
      <p:sp>
        <p:nvSpPr>
          <p:cNvPr id="21" name="Freeform 46"/>
          <p:cNvSpPr/>
          <p:nvPr/>
        </p:nvSpPr>
        <p:spPr>
          <a:xfrm>
            <a:off x="4532449" y="465455"/>
            <a:ext cx="881743" cy="431346"/>
          </a:xfrm>
          <a:custGeom>
            <a:avLst/>
            <a:gdLst>
              <a:gd name="txL" fmla="*/ 0 w 1321"/>
              <a:gd name="txT" fmla="*/ 0 h 712"/>
              <a:gd name="txR" fmla="*/ 1321 w 1321"/>
              <a:gd name="txB" fmla="*/ 712 h 712"/>
            </a:gdLst>
            <a:ahLst/>
            <a:cxnLst>
              <a:cxn ang="0">
                <a:pos x="1014" y="89"/>
              </a:cxn>
              <a:cxn ang="0">
                <a:pos x="1027" y="98"/>
              </a:cxn>
              <a:cxn ang="0">
                <a:pos x="1030" y="106"/>
              </a:cxn>
              <a:cxn ang="0">
                <a:pos x="1025" y="114"/>
              </a:cxn>
              <a:cxn ang="0">
                <a:pos x="1012" y="120"/>
              </a:cxn>
              <a:cxn ang="0">
                <a:pos x="992" y="128"/>
              </a:cxn>
              <a:cxn ang="0">
                <a:pos x="966" y="134"/>
              </a:cxn>
              <a:cxn ang="0">
                <a:pos x="933" y="139"/>
              </a:cxn>
              <a:cxn ang="0">
                <a:pos x="895" y="144"/>
              </a:cxn>
              <a:cxn ang="0">
                <a:pos x="852" y="148"/>
              </a:cxn>
              <a:cxn ang="0">
                <a:pos x="804" y="151"/>
              </a:cxn>
              <a:cxn ang="0">
                <a:pos x="754" y="152"/>
              </a:cxn>
              <a:cxn ang="0">
                <a:pos x="699" y="156"/>
              </a:cxn>
              <a:cxn ang="0">
                <a:pos x="643" y="157"/>
              </a:cxn>
              <a:cxn ang="0">
                <a:pos x="621" y="158"/>
              </a:cxn>
              <a:cxn ang="0">
                <a:pos x="372" y="158"/>
              </a:cxn>
              <a:cxn ang="0">
                <a:pos x="368" y="158"/>
              </a:cxn>
              <a:cxn ang="0">
                <a:pos x="319" y="157"/>
              </a:cxn>
              <a:cxn ang="0">
                <a:pos x="272" y="156"/>
              </a:cxn>
              <a:cxn ang="0">
                <a:pos x="227" y="154"/>
              </a:cxn>
              <a:cxn ang="0">
                <a:pos x="183" y="151"/>
              </a:cxn>
              <a:cxn ang="0">
                <a:pos x="146" y="150"/>
              </a:cxn>
              <a:cxn ang="0">
                <a:pos x="112" y="146"/>
              </a:cxn>
              <a:cxn ang="0">
                <a:pos x="77" y="143"/>
              </a:cxn>
              <a:cxn ang="0">
                <a:pos x="54" y="140"/>
              </a:cxn>
              <a:cxn ang="0">
                <a:pos x="26" y="134"/>
              </a:cxn>
              <a:cxn ang="0">
                <a:pos x="18" y="129"/>
              </a:cxn>
              <a:cxn ang="0">
                <a:pos x="6" y="123"/>
              </a:cxn>
              <a:cxn ang="0">
                <a:pos x="0" y="116"/>
              </a:cxn>
              <a:cxn ang="0">
                <a:pos x="0" y="115"/>
              </a:cxn>
              <a:cxn ang="0">
                <a:pos x="4" y="106"/>
              </a:cxn>
              <a:cxn ang="0">
                <a:pos x="16" y="99"/>
              </a:cxn>
              <a:cxn ang="0">
                <a:pos x="38" y="82"/>
              </a:cxn>
              <a:cxn ang="0">
                <a:pos x="73" y="66"/>
              </a:cxn>
              <a:cxn ang="0">
                <a:pos x="116" y="53"/>
              </a:cxn>
              <a:cxn ang="0">
                <a:pos x="160" y="38"/>
              </a:cxn>
              <a:cxn ang="0">
                <a:pos x="211" y="27"/>
              </a:cxn>
              <a:cxn ang="0">
                <a:pos x="267" y="18"/>
              </a:cxn>
              <a:cxn ang="0">
                <a:pos x="324" y="10"/>
              </a:cxn>
              <a:cxn ang="0">
                <a:pos x="388" y="4"/>
              </a:cxn>
              <a:cxn ang="0">
                <a:pos x="453" y="4"/>
              </a:cxn>
              <a:cxn ang="0">
                <a:pos x="521" y="0"/>
              </a:cxn>
              <a:cxn ang="0">
                <a:pos x="521" y="0"/>
              </a:cxn>
              <a:cxn ang="0">
                <a:pos x="592" y="4"/>
              </a:cxn>
              <a:cxn ang="0">
                <a:pos x="661" y="4"/>
              </a:cxn>
              <a:cxn ang="0">
                <a:pos x="727" y="11"/>
              </a:cxn>
              <a:cxn ang="0">
                <a:pos x="789" y="20"/>
              </a:cxn>
              <a:cxn ang="0">
                <a:pos x="844" y="30"/>
              </a:cxn>
              <a:cxn ang="0">
                <a:pos x="896" y="43"/>
              </a:cxn>
              <a:cxn ang="0">
                <a:pos x="942" y="56"/>
              </a:cxn>
              <a:cxn ang="0">
                <a:pos x="982" y="72"/>
              </a:cxn>
              <a:cxn ang="0">
                <a:pos x="1014" y="89"/>
              </a:cxn>
              <a:cxn ang="0">
                <a:pos x="1014" y="89"/>
              </a:cxn>
            </a:cxnLst>
            <a:rect l="txL" t="txT" r="txR" b="tx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100000"/>
                </a:srgbClr>
              </a:gs>
              <a:gs pos="100000">
                <a:srgbClr val="CCCC00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" name="Rectangle 35"/>
          <p:cNvSpPr/>
          <p:nvPr/>
        </p:nvSpPr>
        <p:spPr>
          <a:xfrm rot="9802955">
            <a:off x="6073775" y="2547620"/>
            <a:ext cx="715645" cy="192405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4" name="Rectangle 35"/>
          <p:cNvSpPr/>
          <p:nvPr/>
        </p:nvSpPr>
        <p:spPr>
          <a:xfrm rot="11782955">
            <a:off x="3310890" y="2638425"/>
            <a:ext cx="960755" cy="192405"/>
          </a:xfrm>
          <a:prstGeom prst="rect">
            <a:avLst/>
          </a:prstGeom>
          <a:gradFill rotWithShape="1">
            <a:gsLst>
              <a:gs pos="0">
                <a:srgbClr val="454545"/>
              </a:gs>
              <a:gs pos="50000">
                <a:srgbClr val="969696"/>
              </a:gs>
              <a:gs pos="100000">
                <a:srgbClr val="454545"/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wrap="none" anchor="ctr"/>
          <a:p>
            <a:pPr algn="l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82800" y="2216785"/>
            <a:ext cx="1220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 </a:t>
            </a:r>
            <a:r>
              <a:rPr lang="zh-CN" altLang="en-US"/>
              <a:t>智能</a:t>
            </a:r>
            <a:endParaRPr lang="zh-CN" altLang="en-US"/>
          </a:p>
          <a:p>
            <a:pPr algn="ctr"/>
            <a:r>
              <a:rPr lang="zh-CN" altLang="en-US"/>
              <a:t>高科技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" y="3392805"/>
            <a:ext cx="12464415" cy="3933190"/>
          </a:xfrm>
          <a:prstGeom prst="rect">
            <a:avLst/>
          </a:prstGeom>
        </p:spPr>
      </p:pic>
      <p:pic>
        <p:nvPicPr>
          <p:cNvPr id="9" name="图片 8" descr="DSC_2857 (65)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5585" y="-106045"/>
            <a:ext cx="4464050" cy="352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60" y="2540"/>
            <a:ext cx="4509135" cy="33826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95" y="2540"/>
            <a:ext cx="3275965" cy="338328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6515" y="547433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企业文化</a:t>
            </a:r>
            <a:endParaRPr lang="zh-CN" altLang="en-US" sz="7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1613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1*i*15"/>
  <p:tag name="KSO_WM_TEMPLATE_CATEGORY" val="custom"/>
  <p:tag name="KSO_WM_TEMPLATE_INDEX" val="20181613"/>
  <p:tag name="KSO_WM_UNIT_INDEX" val="15"/>
</p:tagLst>
</file>

<file path=ppt/tags/tag11.xml><?xml version="1.0" encoding="utf-8"?>
<p:tagLst xmlns:p="http://schemas.openxmlformats.org/presentationml/2006/main">
  <p:tag name="KSO_WM_TEMPLATE_CATEGORY" val="custom"/>
  <p:tag name="KSO_WM_TEMPLATE_INDEX" val="20181613"/>
  <p:tag name="KSO_WM_UNIT_TYPE" val="a"/>
  <p:tag name="KSO_WM_UNIT_INDEX" val="1"/>
  <p:tag name="KSO_WM_UNIT_LAYERLEVEL" val="1"/>
  <p:tag name="KSO_WM_UNIT_VALUE" val="2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7"/>
  <p:tag name="KSO_WM_BEAUTIFY_FLAG" val="#wm#"/>
  <p:tag name="KSO_WM_TAG_VERSION" val="1.0"/>
  <p:tag name="KSO_WM_UNIT_ID" val="custom20181613_21*a*1"/>
</p:tagLst>
</file>

<file path=ppt/tags/tag12.xml><?xml version="1.0" encoding="utf-8"?>
<p:tagLst xmlns:p="http://schemas.openxmlformats.org/presentationml/2006/main">
  <p:tag name="KSO_WM_TEMPLATE_CATEGORY" val="custom"/>
  <p:tag name="KSO_WM_TEMPLATE_INDEX" val="20181613"/>
  <p:tag name="KSO_WM_UNIT_TYPE" val="h_d"/>
  <p:tag name="KSO_WM_UNIT_INDEX" val="1_3"/>
  <p:tag name="KSO_WM_UNIT_LAYERLEVEL" val="1_1"/>
  <p:tag name="KSO_WM_UNIT_VALUE" val="396*395"/>
  <p:tag name="KSO_WM_UNIT_HIGHLIGHT" val="0"/>
  <p:tag name="KSO_WM_UNIT_COMPATIBLE" val="0"/>
  <p:tag name="KSO_WM_UNIT_CLEAR" val="0"/>
  <p:tag name="KSO_WM_BEAUTIFY_FLAG" val="#wm#"/>
  <p:tag name="KSO_WM_TAG_VERSION" val="1.0"/>
  <p:tag name="KSO_WM_UNIT_ID" val="custom20181613_21*h_d*1_3"/>
</p:tagLst>
</file>

<file path=ppt/tags/tag13.xml><?xml version="1.0" encoding="utf-8"?>
<p:tagLst xmlns:p="http://schemas.openxmlformats.org/presentationml/2006/main">
  <p:tag name="KSO_WM_TEMPLATE_CATEGORY" val="custom"/>
  <p:tag name="KSO_WM_TEMPLATE_INDEX" val="20181613"/>
  <p:tag name="KSO_WM_UNIT_TYPE" val="h_d"/>
  <p:tag name="KSO_WM_UNIT_INDEX" val="1_4"/>
  <p:tag name="KSO_WM_UNIT_LAYERLEVEL" val="1_1"/>
  <p:tag name="KSO_WM_UNIT_VALUE" val="395*401"/>
  <p:tag name="KSO_WM_UNIT_HIGHLIGHT" val="0"/>
  <p:tag name="KSO_WM_UNIT_COMPATIBLE" val="0"/>
  <p:tag name="KSO_WM_UNIT_CLEAR" val="0"/>
  <p:tag name="KSO_WM_BEAUTIFY_FLAG" val="#wm#"/>
  <p:tag name="KSO_WM_TAG_VERSION" val="1.0"/>
  <p:tag name="KSO_WM_UNIT_ID" val="custom20181613_21*h_d*1_4"/>
</p:tagLst>
</file>

<file path=ppt/tags/tag14.xml><?xml version="1.0" encoding="utf-8"?>
<p:tagLst xmlns:p="http://schemas.openxmlformats.org/presentationml/2006/main">
  <p:tag name="KSO_WM_TAG_VERSION" val="1.0"/>
  <p:tag name="KSO_WM_SLIDE_ITEM_CNT" val="1"/>
  <p:tag name="KSO_WM_SLIDE_LAYOUT" val="a_h"/>
  <p:tag name="KSO_WM_SLIDE_LAYOUT_CNT" val="1_1"/>
  <p:tag name="KSO_WM_SLIDE_TYPE" val="text"/>
  <p:tag name="KSO_WM_BEAUTIFY_FLAG" val="#wm#"/>
  <p:tag name="KSO_WM_SLIDE_POSITION" val="72*127"/>
  <p:tag name="KSO_WM_SLIDE_SIZE" val="787*361"/>
  <p:tag name="KSO_WM_COMBINE_RELATE_SLIDE_ID" val="background20180934_7"/>
  <p:tag name="KSO_WM_TEMPLATE_CATEGORY" val="custom"/>
  <p:tag name="KSO_WM_TEMPLATE_INDEX" val="20181613"/>
  <p:tag name="KSO_WM_SLIDE_ID" val="custom20181613_21"/>
  <p:tag name="KSO_WM_SLIDE_INDEX" val="21"/>
  <p:tag name="KSO_WM_TEMPLATE_SUBCATEGORY" val="combine"/>
</p:tagLst>
</file>

<file path=ppt/tags/tag15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PRESET_TEXT_LEN" val="17"/>
  <p:tag name="KSO_WM_UNIT_PRESET_TEXT_INDEX" val="3"/>
  <p:tag name="KSO_WM_UNIT_CLEAR" val="0"/>
  <p:tag name="KSO_WM_UNIT_COMPATIBLE" val="0"/>
  <p:tag name="KSO_WM_UNIT_HIGHLIGHT" val="0"/>
  <p:tag name="KSO_WM_UNIT_ISCONTENTSTITLE" val="0"/>
  <p:tag name="KSO_WM_UNIT_VALUE" val="20"/>
  <p:tag name="KSO_WM_UNIT_LAYERLEVEL" val="1"/>
  <p:tag name="KSO_WM_UNIT_INDEX" val="1"/>
  <p:tag name="KSO_WM_UNIT_TYPE" val="a"/>
  <p:tag name="KSO_WM_UNIT_ID" val="custom20181613_2*a*1"/>
</p:tagLst>
</file>

<file path=ppt/tags/tag16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PRESET_TEXT_LEN" val="465"/>
  <p:tag name="KSO_WM_UNIT_PRESET_TEXT_INDEX" val="5"/>
  <p:tag name="KSO_WM_UNIT_CLEAR" val="0"/>
  <p:tag name="KSO_WM_UNIT_COMPATIBLE" val="0"/>
  <p:tag name="KSO_WM_UNIT_HIGHLIGHT" val="0"/>
  <p:tag name="KSO_WM_UNIT_VALUE" val="440"/>
  <p:tag name="KSO_WM_UNIT_LAYERLEVEL" val="1"/>
  <p:tag name="KSO_WM_UNIT_INDEX" val="1"/>
  <p:tag name="KSO_WM_UNIT_TYPE" val="f"/>
  <p:tag name="KSO_WM_UNIT_ID" val="custom20181613_2*f*1"/>
</p:tagLst>
</file>

<file path=ppt/tags/tag17.xml><?xml version="1.0" encoding="utf-8"?>
<p:tagLst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80934_2"/>
  <p:tag name="KSO_WM_TEMPLATE_CATEGORY" val="custom"/>
  <p:tag name="KSO_WM_TEMPLATE_INDEX" val="20181613"/>
  <p:tag name="KSO_WM_SLIDE_ID" val="custom20181613_2"/>
  <p:tag name="KSO_WM_SLIDE_INDEX" val="2"/>
  <p:tag name="KSO_WM_TEMPLATE_SUBCATEGORY" val="combine"/>
</p:tagLst>
</file>

<file path=ppt/tags/tag18.xml><?xml version="1.0" encoding="utf-8"?>
<p:tagLst xmlns:p="http://schemas.openxmlformats.org/presentationml/2006/main">
  <p:tag name="KSO_WM_TEMPLATE_CATEGORY" val="custom"/>
  <p:tag name="KSO_WM_TEMPLATE_INDEX" val="20181613"/>
  <p:tag name="KSO_WM_UNIT_TYPE" val="d"/>
  <p:tag name="KSO_WM_UNIT_INDEX" val="1"/>
  <p:tag name="KSO_WM_UNIT_LAYERLEVEL" val="1"/>
  <p:tag name="KSO_WM_UNIT_VALUE" val="1500*1713"/>
  <p:tag name="KSO_WM_UNIT_HIGHLIGHT" val="0"/>
  <p:tag name="KSO_WM_UNIT_COMPATIBLE" val="0"/>
  <p:tag name="KSO_WM_UNIT_CLEAR" val="0"/>
  <p:tag name="KSO_WM_BEAUTIFY_FLAG" val="#wm#"/>
  <p:tag name="KSO_WM_TAG_VERSION" val="1.0"/>
  <p:tag name="KSO_WM_UNIT_ID" val="custom20181613_4*d*1"/>
</p:tagLst>
</file>

<file path=ppt/tags/tag19.xml><?xml version="1.0" encoding="utf-8"?>
<p:tagLst xmlns:p="http://schemas.openxmlformats.org/presentationml/2006/main">
  <p:tag name="KSO_WM_SLIDE_SIZE" val="827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80934_4"/>
  <p:tag name="KSO_WM_TEMPLATE_CATEGORY" val="custom"/>
  <p:tag name="KSO_WM_TEMPLATE_INDEX" val="20181613"/>
  <p:tag name="KSO_WM_SLIDE_ID" val="custom20181613_4"/>
  <p:tag name="KSO_WM_SLIDE_INDEX" val="4"/>
  <p:tag name="KSO_WM_TEMPLATE_SUBCATEGORY" val="combine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161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1613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1613"/>
</p:tagLst>
</file>

<file path=ppt/tags/tag22.xml><?xml version="1.0" encoding="utf-8"?>
<p:tagLst xmlns:p="http://schemas.openxmlformats.org/presentationml/2006/main">
  <p:tag name="KSO_WM_TAG_VERSION" val="1.0"/>
  <p:tag name="KSO_WM_SLIDE_ITEM_CNT" val="8"/>
  <p:tag name="KSO_WM_SLIDE_LAYOUT" val="a_l"/>
  <p:tag name="KSO_WM_SLIDE_LAYOUT_CNT" val="1_1"/>
  <p:tag name="KSO_WM_SLIDE_TYPE" val="text"/>
  <p:tag name="KSO_WM_BEAUTIFY_FLAG" val="#wm#"/>
  <p:tag name="KSO_WM_SLIDE_POSITION" val="73*150"/>
  <p:tag name="KSO_WM_SLIDE_SIZE" val="813*334"/>
  <p:tag name="KSO_WM_COMBINE_RELATE_SLIDE_ID" val="diagram20168374_8"/>
  <p:tag name="KSO_WM_TEMPLATE_CATEGORY" val="custom"/>
  <p:tag name="KSO_WM_TEMPLATE_INDEX" val="20181613"/>
  <p:tag name="KSO_WM_SLIDE_ID" val="custom20181613_20"/>
  <p:tag name="KSO_WM_SLIDE_INDEX" val="20"/>
  <p:tag name="KSO_WM_DIAGRAM_GROUP_CODE" val="l1-2"/>
  <p:tag name="KSO_WM_TEMPLATE_SUBCATEGORY" val="combine"/>
</p:tagLst>
</file>

<file path=ppt/tags/tag23.xml><?xml version="1.0" encoding="utf-8"?>
<p:tagLst xmlns:p="http://schemas.openxmlformats.org/presentationml/2006/main">
  <p:tag name="KSO_WM_TAG_VERSION" val="1.0"/>
  <p:tag name="KSO_WM_SLIDE_ITEM_CNT" val="8"/>
  <p:tag name="KSO_WM_SLIDE_LAYOUT" val="a_l"/>
  <p:tag name="KSO_WM_SLIDE_LAYOUT_CNT" val="1_1"/>
  <p:tag name="KSO_WM_SLIDE_TYPE" val="text"/>
  <p:tag name="KSO_WM_BEAUTIFY_FLAG" val="#wm#"/>
  <p:tag name="KSO_WM_SLIDE_POSITION" val="73*150"/>
  <p:tag name="KSO_WM_SLIDE_SIZE" val="813*334"/>
  <p:tag name="KSO_WM_COMBINE_RELATE_SLIDE_ID" val="diagram20168374_8"/>
  <p:tag name="KSO_WM_TEMPLATE_CATEGORY" val="custom"/>
  <p:tag name="KSO_WM_TEMPLATE_INDEX" val="20181613"/>
  <p:tag name="KSO_WM_SLIDE_ID" val="custom20181613_20"/>
  <p:tag name="KSO_WM_SLIDE_INDEX" val="20"/>
  <p:tag name="KSO_WM_DIAGRAM_GROUP_CODE" val="l1-2"/>
  <p:tag name="KSO_WM_TEMPLATE_SUBCATEGORY" val="combine"/>
</p:tagLst>
</file>

<file path=ppt/tags/tag24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COMBINE_RELATE_SLIDE_ID" val="custom160316_6"/>
  <p:tag name="KSO_WM_TEMPLATE_CATEGORY" val="custom"/>
  <p:tag name="KSO_WM_TEMPLATE_INDEX" val="20181613"/>
  <p:tag name="KSO_WM_SLIDE_ID" val="custom20181613_6"/>
  <p:tag name="KSO_WM_SLIDE_INDEX" val="6"/>
  <p:tag name="KSO_WM_DIAGRAM_GROUP_CODE" val="l1-1"/>
  <p:tag name="KSO_WM_TEMPLATE_SUBCATEGORY" val="combine"/>
</p:tagLst>
</file>

<file path=ppt/tags/tag25.xml><?xml version="1.0" encoding="utf-8"?>
<p:tagLst xmlns:p="http://schemas.openxmlformats.org/presentationml/2006/main">
  <p:tag name="KSO_WM_TEMPLATE_CATEGORY" val="custom"/>
  <p:tag name="KSO_WM_TEMPLATE_INDEX" val="20181613"/>
  <p:tag name="KSO_WM_UNIT_TYPE" val="d"/>
  <p:tag name="KSO_WM_UNIT_INDEX" val="1"/>
  <p:tag name="KSO_WM_UNIT_LAYERLEVEL" val="1"/>
  <p:tag name="KSO_WM_UNIT_VALUE" val="1157*1388"/>
  <p:tag name="KSO_WM_UNIT_HIGHLIGHT" val="0"/>
  <p:tag name="KSO_WM_UNIT_COMPATIBLE" val="0"/>
  <p:tag name="KSO_WM_UNIT_CLEAR" val="0"/>
  <p:tag name="KSO_WM_BEAUTIFY_FLAG" val="#wm#"/>
  <p:tag name="KSO_WM_TAG_VERSION" val="1.0"/>
  <p:tag name="KSO_WM_UNIT_ID" val="custom20181613_25*d*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16"/>
  <p:tag name="KSO_WM_TEMPLATE_CATEGORY" val="custom"/>
  <p:tag name="KSO_WM_TEMPLATE_INDEX" val="20181613"/>
  <p:tag name="KSO_WM_UNIT_INDEX" val="16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17"/>
  <p:tag name="KSO_WM_TEMPLATE_CATEGORY" val="custom"/>
  <p:tag name="KSO_WM_TEMPLATE_INDEX" val="20181613"/>
  <p:tag name="KSO_WM_UNIT_INDEX" val="17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18"/>
  <p:tag name="KSO_WM_TEMPLATE_CATEGORY" val="custom"/>
  <p:tag name="KSO_WM_TEMPLATE_INDEX" val="20181613"/>
  <p:tag name="KSO_WM_UNIT_INDEX" val="18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19"/>
  <p:tag name="KSO_WM_TEMPLATE_CATEGORY" val="custom"/>
  <p:tag name="KSO_WM_TEMPLATE_INDEX" val="20181613"/>
  <p:tag name="KSO_WM_UNIT_INDEX" val="19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0934_1"/>
  <p:tag name="KSO_WM_TEMPLATE_CATEGORY" val="custom"/>
  <p:tag name="KSO_WM_TEMPLATE_INDEX" val="20181613"/>
  <p:tag name="KSO_WM_TEMPLATE_SUBCATEGORY" val="combine"/>
  <p:tag name="KSO_WM_TEMPLATE_THUMBS_INDEX" val="1、6、12、13、21、22、25、26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0"/>
  <p:tag name="KSO_WM_TEMPLATE_CATEGORY" val="custom"/>
  <p:tag name="KSO_WM_TEMPLATE_INDEX" val="20181613"/>
  <p:tag name="KSO_WM_UNIT_INDEX" val="20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1"/>
  <p:tag name="KSO_WM_TEMPLATE_CATEGORY" val="custom"/>
  <p:tag name="KSO_WM_TEMPLATE_INDEX" val="20181613"/>
  <p:tag name="KSO_WM_UNIT_INDEX" val="2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2"/>
  <p:tag name="KSO_WM_TEMPLATE_CATEGORY" val="custom"/>
  <p:tag name="KSO_WM_TEMPLATE_INDEX" val="20181613"/>
  <p:tag name="KSO_WM_UNIT_INDEX" val="22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3"/>
  <p:tag name="KSO_WM_TEMPLATE_CATEGORY" val="custom"/>
  <p:tag name="KSO_WM_TEMPLATE_INDEX" val="20181613"/>
  <p:tag name="KSO_WM_UNIT_INDEX" val="23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4"/>
  <p:tag name="KSO_WM_TEMPLATE_CATEGORY" val="custom"/>
  <p:tag name="KSO_WM_TEMPLATE_INDEX" val="20181613"/>
  <p:tag name="KSO_WM_UNIT_INDEX" val="24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5"/>
  <p:tag name="KSO_WM_TEMPLATE_CATEGORY" val="custom"/>
  <p:tag name="KSO_WM_TEMPLATE_INDEX" val="20181613"/>
  <p:tag name="KSO_WM_UNIT_INDEX" val="25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6"/>
  <p:tag name="KSO_WM_TEMPLATE_CATEGORY" val="custom"/>
  <p:tag name="KSO_WM_TEMPLATE_INDEX" val="20181613"/>
  <p:tag name="KSO_WM_UNIT_INDEX" val="26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7"/>
  <p:tag name="KSO_WM_TEMPLATE_CATEGORY" val="custom"/>
  <p:tag name="KSO_WM_TEMPLATE_INDEX" val="20181613"/>
  <p:tag name="KSO_WM_UNIT_INDEX" val="27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8"/>
  <p:tag name="KSO_WM_TEMPLATE_CATEGORY" val="custom"/>
  <p:tag name="KSO_WM_TEMPLATE_INDEX" val="20181613"/>
  <p:tag name="KSO_WM_UNIT_INDEX" val="28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29"/>
  <p:tag name="KSO_WM_TEMPLATE_CATEGORY" val="custom"/>
  <p:tag name="KSO_WM_TEMPLATE_INDEX" val="20181613"/>
  <p:tag name="KSO_WM_UNIT_INDEX" val="29"/>
</p:tagLst>
</file>

<file path=ppt/tags/tag4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80934_1"/>
  <p:tag name="KSO_WM_TEMPLATE_CATEGORY" val="custom"/>
  <p:tag name="KSO_WM_TEMPLATE_INDEX" val="20181613"/>
  <p:tag name="KSO_WM_SLIDE_ID" val="custom20181613_1"/>
  <p:tag name="KSO_WM_SLIDE_INDEX" val="1"/>
  <p:tag name="KSO_WM_TEMPLATE_SUBCATEGORY" val="combine"/>
  <p:tag name="KSO_WM_TEMPLATE_THUMBS_INDEX" val="1、6、12、13、21、22、25、26、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5*i*30"/>
  <p:tag name="KSO_WM_TEMPLATE_CATEGORY" val="custom"/>
  <p:tag name="KSO_WM_TEMPLATE_INDEX" val="20181613"/>
  <p:tag name="KSO_WM_UNIT_INDEX" val="30"/>
</p:tagLst>
</file>

<file path=ppt/tags/tag41.xml><?xml version="1.0" encoding="utf-8"?>
<p:tagLst xmlns:p="http://schemas.openxmlformats.org/presentationml/2006/main">
  <p:tag name="KSO_WM_TEMPLATE_CATEGORY" val="custom"/>
  <p:tag name="KSO_WM_TEMPLATE_INDEX" val="20181613"/>
  <p:tag name="KSO_WM_UNIT_TYPE" val="a"/>
  <p:tag name="KSO_WM_UNIT_INDEX" val="1"/>
  <p:tag name="KSO_WM_UNIT_LAYERLEVEL" val="1"/>
  <p:tag name="KSO_WM_UNIT_VALUE" val="21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7"/>
  <p:tag name="KSO_WM_BEAUTIFY_FLAG" val="#wm#"/>
  <p:tag name="KSO_WM_TAG_VERSION" val="1.0"/>
  <p:tag name="KSO_WM_UNIT_ID" val="custom20181613_25*a*1"/>
</p:tagLst>
</file>

<file path=ppt/tags/tag42.xml><?xml version="1.0" encoding="utf-8"?>
<p:tagLst xmlns:p="http://schemas.openxmlformats.org/presentationml/2006/main">
  <p:tag name="KSO_WM_TAG_VERSION" val="1.0"/>
  <p:tag name="KSO_WM_SLIDE_ITEM_CNT" val="2"/>
  <p:tag name="KSO_WM_SLIDE_LAYOUT" val="a_f_d"/>
  <p:tag name="KSO_WM_SLIDE_LAYOUT_CNT" val="1_1_1"/>
  <p:tag name="KSO_WM_SLIDE_TYPE" val="text"/>
  <p:tag name="KSO_WM_BEAUTIFY_FLAG" val="#wm#"/>
  <p:tag name="KSO_WM_SLIDE_POSITION" val="89*150"/>
  <p:tag name="KSO_WM_SLIDE_SIZE" val="810*341"/>
  <p:tag name="KSO_WM_COMBINE_RELATE_SLIDE_ID" val="background20180934_11"/>
  <p:tag name="KSO_WM_TEMPLATE_CATEGORY" val="custom"/>
  <p:tag name="KSO_WM_TEMPLATE_INDEX" val="20181613"/>
  <p:tag name="KSO_WM_SLIDE_ID" val="custom20181613_25"/>
  <p:tag name="KSO_WM_SLIDE_INDEX" val="25"/>
  <p:tag name="KSO_WM_TEMPLATE_SUBCATEGORY" val="combine"/>
</p:tagLst>
</file>

<file path=ppt/tags/tag43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"/>
  <p:tag name="KSO_WM_UNIT_CLEAR" val="1"/>
  <p:tag name="KSO_WM_UNIT_LAYERLEVEL" val="1_1"/>
  <p:tag name="KSO_WM_DIAGRAM_GROUP_CODE" val="l1-1"/>
  <p:tag name="KSO_WM_UNIT_ID" val="custom20181613_6*l_i*1_1"/>
  <p:tag name="KSO_WM_UNIT_FILL_FORE_SCHEMECOLOR_INDEX" val="5"/>
  <p:tag name="KSO_WM_UNIT_FILL_TYPE" val="1"/>
  <p:tag name="KSO_WM_UNIT_USESOURCEFORMAT_APPLY" val="1"/>
</p:tagLst>
</file>

<file path=ppt/tags/tag44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3"/>
  <p:tag name="KSO_WM_UNIT_CLEAR" val="1"/>
  <p:tag name="KSO_WM_UNIT_LAYERLEVEL" val="1_1"/>
  <p:tag name="KSO_WM_DIAGRAM_GROUP_CODE" val="l1-1"/>
  <p:tag name="KSO_WM_UNIT_ID" val="custom20181613_6*l_i*1_3"/>
  <p:tag name="KSO_WM_UNIT_FILL_FORE_SCHEMECOLOR_INDEX" val="5"/>
  <p:tag name="KSO_WM_UNIT_FILL_TYPE" val="1"/>
  <p:tag name="KSO_WM_UNIT_USESOURCEFORMAT_APPLY" val="1"/>
</p:tagLst>
</file>

<file path=ppt/tags/tag45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4"/>
  <p:tag name="KSO_WM_UNIT_CLEAR" val="1"/>
  <p:tag name="KSO_WM_UNIT_LAYERLEVEL" val="1_1"/>
  <p:tag name="KSO_WM_DIAGRAM_GROUP_CODE" val="l1-1"/>
  <p:tag name="KSO_WM_UNIT_ID" val="custom20181613_6*l_i*1_4"/>
  <p:tag name="KSO_WM_UNIT_LINE_FORE_SCHEMECOLOR_INDEX" val="5"/>
  <p:tag name="KSO_WM_UNIT_LINE_FILL_TYPE" val="2"/>
  <p:tag name="KSO_WM_UNIT_USESOURCEFORMAT_APPLY" val="1"/>
</p:tagLst>
</file>

<file path=ppt/tags/tag46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5"/>
  <p:tag name="KSO_WM_UNIT_CLEAR" val="1"/>
  <p:tag name="KSO_WM_UNIT_LAYERLEVEL" val="1_1"/>
  <p:tag name="KSO_WM_DIAGRAM_GROUP_CODE" val="l1-1"/>
  <p:tag name="KSO_WM_UNIT_ID" val="custom20181613_6*l_i*1_5"/>
  <p:tag name="KSO_WM_UNIT_LINE_FORE_SCHEMECOLOR_INDEX" val="5"/>
  <p:tag name="KSO_WM_UNIT_LINE_FILL_TYPE" val="2"/>
  <p:tag name="KSO_WM_UNIT_USESOURCEFORMAT_APPLY" val="1"/>
</p:tagLst>
</file>

<file path=ppt/tags/tag47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6"/>
  <p:tag name="KSO_WM_UNIT_CLEAR" val="1"/>
  <p:tag name="KSO_WM_UNIT_LAYERLEVEL" val="1_1"/>
  <p:tag name="KSO_WM_DIAGRAM_GROUP_CODE" val="l1-1"/>
  <p:tag name="KSO_WM_UNIT_ID" val="custom20181613_6*l_i*1_6"/>
  <p:tag name="KSO_WM_UNIT_FILL_FORE_SCHEMECOLOR_INDEX" val="5"/>
  <p:tag name="KSO_WM_UNIT_FILL_TYPE" val="1"/>
  <p:tag name="KSO_WM_UNIT_USESOURCEFORMAT_APPLY" val="1"/>
</p:tagLst>
</file>

<file path=ppt/tags/tag48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7"/>
  <p:tag name="KSO_WM_UNIT_CLEAR" val="1"/>
  <p:tag name="KSO_WM_UNIT_LAYERLEVEL" val="1_1"/>
  <p:tag name="KSO_WM_DIAGRAM_GROUP_CODE" val="l1-1"/>
  <p:tag name="KSO_WM_UNIT_ID" val="custom20181613_6*l_i*1_7"/>
  <p:tag name="KSO_WM_UNIT_FILL_FORE_SCHEMECOLOR_INDEX" val="6"/>
  <p:tag name="KSO_WM_UNIT_FILL_TYPE" val="1"/>
  <p:tag name="KSO_WM_UNIT_USESOURCEFORMAT_APPLY" val="1"/>
</p:tagLst>
</file>

<file path=ppt/tags/tag49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contents"/>
  <p:tag name="KSO_WM_BEAUTIFY_FLAG" val="#wm#"/>
  <p:tag name="KSO_WM_COMBINE_RELATE_SLIDE_ID" val="custom160316_6"/>
  <p:tag name="KSO_WM_TEMPLATE_CATEGORY" val="custom"/>
  <p:tag name="KSO_WM_TEMPLATE_INDEX" val="20181613"/>
  <p:tag name="KSO_WM_SLIDE_ID" val="custom20181613_6"/>
  <p:tag name="KSO_WM_SLIDE_INDEX" val="6"/>
  <p:tag name="KSO_WM_DIAGRAM_GROUP_CODE" val="l1-1"/>
  <p:tag name="KSO_WM_TEMPLATE_SUBCATEGORY" val="combine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1*i*0"/>
  <p:tag name="KSO_WM_TEMPLATE_CATEGORY" val="custom"/>
  <p:tag name="KSO_WM_TEMPLATE_INDEX" val="20181613"/>
  <p:tag name="KSO_WM_UNIT_INDEX" val="0"/>
</p:tagLst>
</file>

<file path=ppt/tags/tag50.xml><?xml version="1.0" encoding="utf-8"?>
<p:tagLst xmlns:p="http://schemas.openxmlformats.org/presentationml/2006/main">
  <p:tag name="KSO_WM_SLIDE_SIZE" val="827*426"/>
  <p:tag name="KSO_WM_SLIDE_POSITION" val="66*36"/>
  <p:tag name="KSO_WM_SLIDE_LAYOUT_CNT" val="1_1_1"/>
  <p:tag name="KSO_WM_SLIDE_LAYOUT" val="a_f_d"/>
  <p:tag name="KSO_WM_BEAUTIFY_FLAG" val="#wm#"/>
  <p:tag name="KSO_WM_SLIDE_TYPE" val="text"/>
  <p:tag name="KSO_WM_SLIDE_ITEM_CNT" val="2"/>
  <p:tag name="KSO_WM_TAG_VERSION" val="1.0"/>
  <p:tag name="KSO_WM_COMBINE_RELATE_SLIDE_ID" val="background20180934_4"/>
  <p:tag name="KSO_WM_TEMPLATE_CATEGORY" val="custom"/>
  <p:tag name="KSO_WM_TEMPLATE_INDEX" val="20181613"/>
  <p:tag name="KSO_WM_SLIDE_ID" val="custom20181613_4"/>
  <p:tag name="KSO_WM_SLIDE_INDEX" val="4"/>
  <p:tag name="KSO_WM_TEMPLATE_SUBCATEGORY" val="combine"/>
</p:tagLst>
</file>

<file path=ppt/tags/tag51.xml><?xml version="1.0" encoding="utf-8"?>
<p:tagLst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80934_2"/>
  <p:tag name="KSO_WM_TEMPLATE_CATEGORY" val="custom"/>
  <p:tag name="KSO_WM_TEMPLATE_INDEX" val="20181613"/>
  <p:tag name="KSO_WM_SLIDE_ID" val="custom20181613_2"/>
  <p:tag name="KSO_WM_SLIDE_INDEX" val="2"/>
  <p:tag name="KSO_WM_TEMPLATE_SUBCATEGORY" val="combine"/>
</p:tagLst>
</file>

<file path=ppt/tags/tag52.xml><?xml version="1.0" encoding="utf-8"?>
<p:tagLst xmlns:p="http://schemas.openxmlformats.org/presentationml/2006/main">
  <p:tag name="KSO_WM_TEMPLATE_CATEGORY" val="custom"/>
  <p:tag name="KSO_WM_TEMPLATE_INDEX" val="20181613"/>
  <p:tag name="KSO_WM_UNIT_TYPE" val="d"/>
  <p:tag name="KSO_WM_UNIT_INDEX" val="1"/>
  <p:tag name="KSO_WM_UNIT_LAYERLEVEL" val="1"/>
  <p:tag name="KSO_WM_UNIT_VALUE" val="1500*1713"/>
  <p:tag name="KSO_WM_UNIT_HIGHLIGHT" val="0"/>
  <p:tag name="KSO_WM_UNIT_COMPATIBLE" val="0"/>
  <p:tag name="KSO_WM_UNIT_CLEAR" val="0"/>
  <p:tag name="KSO_WM_BEAUTIFY_FLAG" val="#wm#"/>
  <p:tag name="KSO_WM_TAG_VERSION" val="1.0"/>
  <p:tag name="KSO_WM_UNIT_ID" val="custom20181613_4*d*1"/>
</p:tagLst>
</file>

<file path=ppt/tags/tag53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"/>
  <p:tag name="KSO_WM_UNIT_CLEAR" val="1"/>
  <p:tag name="KSO_WM_UNIT_LAYERLEVEL" val="1_1"/>
  <p:tag name="KSO_WM_DIAGRAM_GROUP_CODE" val="l1-1"/>
  <p:tag name="KSO_WM_UNIT_ID" val="custom20181613_8*l_i*1_1"/>
  <p:tag name="KSO_WM_UNIT_FILL_FORE_SCHEMECOLOR_INDEX" val="5"/>
  <p:tag name="KSO_WM_UNIT_FILL_TYPE" val="1"/>
  <p:tag name="KSO_WM_UNIT_USESOURCEFORMAT_APPLY" val="1"/>
</p:tagLst>
</file>

<file path=ppt/tags/tag54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3"/>
  <p:tag name="KSO_WM_UNIT_CLEAR" val="1"/>
  <p:tag name="KSO_WM_UNIT_LAYERLEVEL" val="1_1"/>
  <p:tag name="KSO_WM_DIAGRAM_GROUP_CODE" val="l1-1"/>
  <p:tag name="KSO_WM_UNIT_ID" val="custom20181613_8*l_i*1_3"/>
  <p:tag name="KSO_WM_UNIT_FILL_FORE_SCHEMECOLOR_INDEX" val="5"/>
  <p:tag name="KSO_WM_UNIT_FILL_TYPE" val="1"/>
  <p:tag name="KSO_WM_UNIT_USESOURCEFORMAT_APPLY" val="1"/>
</p:tagLst>
</file>

<file path=ppt/tags/tag55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5"/>
  <p:tag name="KSO_WM_UNIT_CLEAR" val="1"/>
  <p:tag name="KSO_WM_UNIT_LAYERLEVEL" val="1_1"/>
  <p:tag name="KSO_WM_DIAGRAM_GROUP_CODE" val="l1-1"/>
  <p:tag name="KSO_WM_UNIT_ID" val="custom20181613_8*l_i*1_5"/>
  <p:tag name="KSO_WM_UNIT_LINE_FORE_SCHEMECOLOR_INDEX" val="5"/>
  <p:tag name="KSO_WM_UNIT_LINE_FILL_TYPE" val="2"/>
  <p:tag name="KSO_WM_UNIT_USESOURCEFORMAT_APPLY" val="1"/>
</p:tagLst>
</file>

<file path=ppt/tags/tag56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0"/>
  <p:tag name="KSO_WM_UNIT_CLEAR" val="1"/>
  <p:tag name="KSO_WM_UNIT_LAYERLEVEL" val="1_1"/>
  <p:tag name="KSO_WM_DIAGRAM_GROUP_CODE" val="l1-1"/>
  <p:tag name="KSO_WM_UNIT_ID" val="custom20181613_8*l_i*1_10"/>
  <p:tag name="KSO_WM_UNIT_FILL_FORE_SCHEMECOLOR_INDEX" val="5"/>
  <p:tag name="KSO_WM_UNIT_FILL_TYPE" val="1"/>
  <p:tag name="KSO_WM_UNIT_USESOURCEFORMAT_APPLY" val="1"/>
</p:tagLst>
</file>

<file path=ppt/tags/tag57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1"/>
  <p:tag name="KSO_WM_UNIT_CLEAR" val="1"/>
  <p:tag name="KSO_WM_UNIT_LAYERLEVEL" val="1_1"/>
  <p:tag name="KSO_WM_DIAGRAM_GROUP_CODE" val="l1-1"/>
  <p:tag name="KSO_WM_UNIT_ID" val="custom20181613_8*l_i*1_11"/>
  <p:tag name="KSO_WM_UNIT_FILL_FORE_SCHEMECOLOR_INDEX" val="6"/>
  <p:tag name="KSO_WM_UNIT_FILL_TYPE" val="1"/>
  <p:tag name="KSO_WM_UNIT_USESOURCEFORMAT_APPLY" val="1"/>
</p:tagLst>
</file>

<file path=ppt/tags/tag58.xml><?xml version="1.0" encoding="utf-8"?>
<p:tagLst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SLIDE_POSITION" val="0*0"/>
  <p:tag name="KSO_WM_SLIDE_SIZE" val="847*540"/>
  <p:tag name="KSO_WM_COMBINE_RELATE_SLIDE_ID" val="custom160316_8"/>
  <p:tag name="KSO_WM_TEMPLATE_CATEGORY" val="custom"/>
  <p:tag name="KSO_WM_TEMPLATE_INDEX" val="20181613"/>
  <p:tag name="KSO_WM_SLIDE_ID" val="custom20181613_8"/>
  <p:tag name="KSO_WM_SLIDE_INDEX" val="8"/>
  <p:tag name="KSO_WM_DIAGRAM_GROUP_CODE" val="l1-1"/>
  <p:tag name="KSO_WM_TEMPLATE_SUBCATEGORY" val="combine"/>
</p:tagLst>
</file>

<file path=ppt/tags/tag59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"/>
  <p:tag name="KSO_WM_UNIT_CLEAR" val="1"/>
  <p:tag name="KSO_WM_UNIT_LAYERLEVEL" val="1_1"/>
  <p:tag name="KSO_WM_DIAGRAM_GROUP_CODE" val="l1-1"/>
  <p:tag name="KSO_WM_UNIT_ID" val="custom20181613_8*l_i*1_1"/>
  <p:tag name="KSO_WM_UNIT_FILL_FORE_SCHEMECOLOR_INDEX" val="5"/>
  <p:tag name="KSO_WM_UNIT_FILL_TYPE" val="1"/>
  <p:tag name="KSO_WM_UNIT_USESOURCEFORMAT_APPLY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1*i*1"/>
  <p:tag name="KSO_WM_TEMPLATE_CATEGORY" val="custom"/>
  <p:tag name="KSO_WM_TEMPLATE_INDEX" val="20181613"/>
  <p:tag name="KSO_WM_UNIT_INDEX" val="1"/>
</p:tagLst>
</file>

<file path=ppt/tags/tag60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3"/>
  <p:tag name="KSO_WM_UNIT_CLEAR" val="1"/>
  <p:tag name="KSO_WM_UNIT_LAYERLEVEL" val="1_1"/>
  <p:tag name="KSO_WM_DIAGRAM_GROUP_CODE" val="l1-1"/>
  <p:tag name="KSO_WM_UNIT_ID" val="custom20181613_8*l_i*1_3"/>
  <p:tag name="KSO_WM_UNIT_FILL_FORE_SCHEMECOLOR_INDEX" val="5"/>
  <p:tag name="KSO_WM_UNIT_FILL_TYPE" val="1"/>
  <p:tag name="KSO_WM_UNIT_USESOURCEFORMAT_APPLY" val="1"/>
</p:tagLst>
</file>

<file path=ppt/tags/tag61.xml><?xml version="1.0" encoding="utf-8"?>
<p:tagLst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SLIDE_POSITION" val="0*0"/>
  <p:tag name="KSO_WM_SLIDE_SIZE" val="847*540"/>
  <p:tag name="KSO_WM_COMBINE_RELATE_SLIDE_ID" val="custom160316_8"/>
  <p:tag name="KSO_WM_TEMPLATE_CATEGORY" val="custom"/>
  <p:tag name="KSO_WM_TEMPLATE_INDEX" val="20181613"/>
  <p:tag name="KSO_WM_SLIDE_ID" val="custom20181613_8"/>
  <p:tag name="KSO_WM_SLIDE_INDEX" val="8"/>
  <p:tag name="KSO_WM_DIAGRAM_GROUP_CODE" val="l1-1"/>
  <p:tag name="KSO_WM_TEMPLATE_SUBCATEGORY" val="combine"/>
</p:tagLst>
</file>

<file path=ppt/tags/tag62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"/>
  <p:tag name="KSO_WM_UNIT_CLEAR" val="1"/>
  <p:tag name="KSO_WM_UNIT_LAYERLEVEL" val="1_1"/>
  <p:tag name="KSO_WM_DIAGRAM_GROUP_CODE" val="l1-1"/>
  <p:tag name="KSO_WM_UNIT_ID" val="custom20181613_8*l_i*1_1"/>
  <p:tag name="KSO_WM_UNIT_FILL_FORE_SCHEMECOLOR_INDEX" val="5"/>
  <p:tag name="KSO_WM_UNIT_FILL_TYPE" val="1"/>
  <p:tag name="KSO_WM_UNIT_USESOURCEFORMAT_APPLY" val="1"/>
</p:tagLst>
</file>

<file path=ppt/tags/tag63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3"/>
  <p:tag name="KSO_WM_UNIT_CLEAR" val="1"/>
  <p:tag name="KSO_WM_UNIT_LAYERLEVEL" val="1_1"/>
  <p:tag name="KSO_WM_DIAGRAM_GROUP_CODE" val="l1-1"/>
  <p:tag name="KSO_WM_UNIT_ID" val="custom20181613_8*l_i*1_3"/>
  <p:tag name="KSO_WM_UNIT_FILL_FORE_SCHEMECOLOR_INDEX" val="5"/>
  <p:tag name="KSO_WM_UNIT_FILL_TYPE" val="1"/>
  <p:tag name="KSO_WM_UNIT_USESOURCEFORMAT_APPLY" val="1"/>
</p:tagLst>
</file>

<file path=ppt/tags/tag64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7"/>
  <p:tag name="KSO_WM_UNIT_CLEAR" val="1"/>
  <p:tag name="KSO_WM_UNIT_LAYERLEVEL" val="1_1"/>
  <p:tag name="KSO_WM_DIAGRAM_GROUP_CODE" val="l1-1"/>
  <p:tag name="KSO_WM_UNIT_ID" val="custom20181613_8*l_i*1_7"/>
  <p:tag name="KSO_WM_UNIT_FILL_FORE_SCHEMECOLOR_INDEX" val="6"/>
  <p:tag name="KSO_WM_UNIT_FILL_TYPE" val="1"/>
  <p:tag name="KSO_WM_UNIT_USESOURCEFORMAT_APPLY" val="1"/>
</p:tagLst>
</file>

<file path=ppt/tags/tag65.xml><?xml version="1.0" encoding="utf-8"?>
<p:tagLst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SLIDE_POSITION" val="0*0"/>
  <p:tag name="KSO_WM_SLIDE_SIZE" val="847*540"/>
  <p:tag name="KSO_WM_COMBINE_RELATE_SLIDE_ID" val="custom160316_8"/>
  <p:tag name="KSO_WM_TEMPLATE_CATEGORY" val="custom"/>
  <p:tag name="KSO_WM_TEMPLATE_INDEX" val="20181613"/>
  <p:tag name="KSO_WM_SLIDE_ID" val="custom20181613_8"/>
  <p:tag name="KSO_WM_SLIDE_INDEX" val="8"/>
  <p:tag name="KSO_WM_DIAGRAM_GROUP_CODE" val="l1-1"/>
  <p:tag name="KSO_WM_TEMPLATE_SUBCATEGORY" val="combine"/>
</p:tagLst>
</file>

<file path=ppt/tags/tag66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PRESET_TEXT_LEN" val="17"/>
  <p:tag name="KSO_WM_UNIT_PRESET_TEXT_INDEX" val="3"/>
  <p:tag name="KSO_WM_UNIT_CLEAR" val="0"/>
  <p:tag name="KSO_WM_UNIT_COMPATIBLE" val="0"/>
  <p:tag name="KSO_WM_UNIT_HIGHLIGHT" val="0"/>
  <p:tag name="KSO_WM_UNIT_ISCONTENTSTITLE" val="0"/>
  <p:tag name="KSO_WM_UNIT_VALUE" val="20"/>
  <p:tag name="KSO_WM_UNIT_LAYERLEVEL" val="1"/>
  <p:tag name="KSO_WM_UNIT_INDEX" val="1"/>
  <p:tag name="KSO_WM_UNIT_TYPE" val="a"/>
  <p:tag name="KSO_WM_UNIT_ID" val="custom20181613_2*a*1"/>
</p:tagLst>
</file>

<file path=ppt/tags/tag67.xml><?xml version="1.0" encoding="utf-8"?>
<p:tagLst xmlns:p="http://schemas.openxmlformats.org/presentationml/2006/main">
  <p:tag name="KSO_WM_SLIDE_SIZE" val="828*343"/>
  <p:tag name="KSO_WM_SLIDE_POSITION" val="66*144"/>
  <p:tag name="KSO_WM_SLIDE_LAYOUT_CNT" val="1_1"/>
  <p:tag name="KSO_WM_SLIDE_LAYOUT" val="a_f"/>
  <p:tag name="KSO_WM_BEAUTIFY_FLAG" val="#wm#"/>
  <p:tag name="KSO_WM_SLIDE_TYPE" val="text"/>
  <p:tag name="KSO_WM_SLIDE_ITEM_CNT" val="1"/>
  <p:tag name="KSO_WM_TAG_VERSION" val="1.0"/>
  <p:tag name="KSO_WM_COMBINE_RELATE_SLIDE_ID" val="background20180934_2"/>
  <p:tag name="KSO_WM_TEMPLATE_CATEGORY" val="custom"/>
  <p:tag name="KSO_WM_TEMPLATE_INDEX" val="20181613"/>
  <p:tag name="KSO_WM_SLIDE_ID" val="custom20181613_2"/>
  <p:tag name="KSO_WM_SLIDE_INDEX" val="2"/>
  <p:tag name="KSO_WM_TEMPLATE_SUBCATEGORY" val="combine"/>
</p:tagLst>
</file>

<file path=ppt/tags/tag68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"/>
  <p:tag name="KSO_WM_UNIT_CLEAR" val="1"/>
  <p:tag name="KSO_WM_UNIT_LAYERLEVEL" val="1_1"/>
  <p:tag name="KSO_WM_DIAGRAM_GROUP_CODE" val="l1-1"/>
  <p:tag name="KSO_WM_UNIT_ID" val="custom20181613_8*l_i*1_1"/>
  <p:tag name="KSO_WM_UNIT_FILL_FORE_SCHEMECOLOR_INDEX" val="5"/>
  <p:tag name="KSO_WM_UNIT_FILL_TYPE" val="1"/>
  <p:tag name="KSO_WM_UNIT_USESOURCEFORMAT_APPLY" val="1"/>
</p:tagLst>
</file>

<file path=ppt/tags/tag69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3"/>
  <p:tag name="KSO_WM_UNIT_CLEAR" val="1"/>
  <p:tag name="KSO_WM_UNIT_LAYERLEVEL" val="1_1"/>
  <p:tag name="KSO_WM_DIAGRAM_GROUP_CODE" val="l1-1"/>
  <p:tag name="KSO_WM_UNIT_ID" val="custom20181613_8*l_i*1_3"/>
  <p:tag name="KSO_WM_UNIT_FILL_FORE_SCHEMECOLOR_INDEX" val="5"/>
  <p:tag name="KSO_WM_UNIT_FILL_TYPE" val="1"/>
  <p:tag name="KSO_WM_UNIT_USESOURCEFORMAT_APPLY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1*i*4"/>
  <p:tag name="KSO_WM_TEMPLATE_CATEGORY" val="custom"/>
  <p:tag name="KSO_WM_TEMPLATE_INDEX" val="20181613"/>
  <p:tag name="KSO_WM_UNIT_INDEX" val="4"/>
</p:tagLst>
</file>

<file path=ppt/tags/tag70.xml><?xml version="1.0" encoding="utf-8"?>
<p:tagLst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SLIDE_POSITION" val="0*0"/>
  <p:tag name="KSO_WM_SLIDE_SIZE" val="847*540"/>
  <p:tag name="KSO_WM_COMBINE_RELATE_SLIDE_ID" val="custom160316_8"/>
  <p:tag name="KSO_WM_TEMPLATE_CATEGORY" val="custom"/>
  <p:tag name="KSO_WM_TEMPLATE_INDEX" val="20181613"/>
  <p:tag name="KSO_WM_SLIDE_ID" val="custom20181613_8"/>
  <p:tag name="KSO_WM_SLIDE_INDEX" val="8"/>
  <p:tag name="KSO_WM_DIAGRAM_GROUP_CODE" val="l1-1"/>
  <p:tag name="KSO_WM_TEMPLATE_SUBCATEGORY" val="combine"/>
</p:tagLst>
</file>

<file path=ppt/tags/tag71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1"/>
  <p:tag name="KSO_WM_UNIT_CLEAR" val="1"/>
  <p:tag name="KSO_WM_UNIT_LAYERLEVEL" val="1_1"/>
  <p:tag name="KSO_WM_DIAGRAM_GROUP_CODE" val="l1-1"/>
  <p:tag name="KSO_WM_UNIT_ID" val="custom20181613_8*l_i*1_1"/>
  <p:tag name="KSO_WM_UNIT_FILL_FORE_SCHEMECOLOR_INDEX" val="5"/>
  <p:tag name="KSO_WM_UNIT_FILL_TYPE" val="1"/>
  <p:tag name="KSO_WM_UNIT_USESOURCEFORMAT_APPLY" val="1"/>
</p:tagLst>
</file>

<file path=ppt/tags/tag72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3"/>
  <p:tag name="KSO_WM_UNIT_CLEAR" val="1"/>
  <p:tag name="KSO_WM_UNIT_LAYERLEVEL" val="1_1"/>
  <p:tag name="KSO_WM_DIAGRAM_GROUP_CODE" val="l1-1"/>
  <p:tag name="KSO_WM_UNIT_ID" val="custom20181613_8*l_i*1_3"/>
  <p:tag name="KSO_WM_UNIT_FILL_FORE_SCHEMECOLOR_INDEX" val="5"/>
  <p:tag name="KSO_WM_UNIT_FILL_TYPE" val="1"/>
  <p:tag name="KSO_WM_UNIT_USESOURCEFORMAT_APPLY" val="1"/>
</p:tagLst>
</file>

<file path=ppt/tags/tag73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4"/>
  <p:tag name="KSO_WM_UNIT_CLEAR" val="1"/>
  <p:tag name="KSO_WM_UNIT_LAYERLEVEL" val="1_1"/>
  <p:tag name="KSO_WM_DIAGRAM_GROUP_CODE" val="l1-1"/>
  <p:tag name="KSO_WM_UNIT_ID" val="custom20181613_8*l_i*1_4"/>
  <p:tag name="KSO_WM_UNIT_LINE_FORE_SCHEMECOLOR_INDEX" val="5"/>
  <p:tag name="KSO_WM_UNIT_LINE_FILL_TYPE" val="2"/>
  <p:tag name="KSO_WM_UNIT_USESOURCEFORMAT_APPLY" val="1"/>
</p:tagLst>
</file>

<file path=ppt/tags/tag74.xml><?xml version="1.0" encoding="utf-8"?>
<p:tagLst xmlns:p="http://schemas.openxmlformats.org/presentationml/2006/main">
  <p:tag name="KSO_WM_TEMPLATE_CATEGORY" val="custom"/>
  <p:tag name="KSO_WM_TEMPLATE_INDEX" val="20181613"/>
  <p:tag name="KSO_WM_TAG_VERSION" val="1.0"/>
  <p:tag name="KSO_WM_BEAUTIFY_FLAG" val="#wm#"/>
  <p:tag name="KSO_WM_UNIT_TYPE" val="l_i"/>
  <p:tag name="KSO_WM_UNIT_INDEX" val="1_5"/>
  <p:tag name="KSO_WM_UNIT_CLEAR" val="1"/>
  <p:tag name="KSO_WM_UNIT_LAYERLEVEL" val="1_1"/>
  <p:tag name="KSO_WM_DIAGRAM_GROUP_CODE" val="l1-1"/>
  <p:tag name="KSO_WM_UNIT_ID" val="custom20181613_8*l_i*1_5"/>
  <p:tag name="KSO_WM_UNIT_LINE_FORE_SCHEMECOLOR_INDEX" val="5"/>
  <p:tag name="KSO_WM_UNIT_LINE_FILL_TYPE" val="2"/>
  <p:tag name="KSO_WM_UNIT_USESOURCEFORMAT_APPLY" val="1"/>
</p:tagLst>
</file>

<file path=ppt/tags/tag75.xml><?xml version="1.0" encoding="utf-8"?>
<p:tagLst xmlns:p="http://schemas.openxmlformats.org/presentationml/2006/main">
  <p:tag name="KSO_WM_TAG_VERSION" val="1.0"/>
  <p:tag name="KSO_WM_SLIDE_ITEM_CNT" val="3"/>
  <p:tag name="KSO_WM_SLIDE_LAYOUT" val="a_l"/>
  <p:tag name="KSO_WM_SLIDE_LAYOUT_CNT" val="1_1"/>
  <p:tag name="KSO_WM_SLIDE_TYPE" val="contents"/>
  <p:tag name="KSO_WM_BEAUTIFY_FLAG" val="#wm#"/>
  <p:tag name="KSO_WM_SLIDE_POSITION" val="0*0"/>
  <p:tag name="KSO_WM_SLIDE_SIZE" val="847*540"/>
  <p:tag name="KSO_WM_COMBINE_RELATE_SLIDE_ID" val="custom160316_8"/>
  <p:tag name="KSO_WM_TEMPLATE_CATEGORY" val="custom"/>
  <p:tag name="KSO_WM_TEMPLATE_INDEX" val="20181613"/>
  <p:tag name="KSO_WM_SLIDE_ID" val="custom20181613_8"/>
  <p:tag name="KSO_WM_SLIDE_INDEX" val="8"/>
  <p:tag name="KSO_WM_DIAGRAM_GROUP_CODE" val="l1-1"/>
  <p:tag name="KSO_WM_TEMPLATE_SUBCATEGORY" val="combine"/>
</p:tagLst>
</file>

<file path=ppt/tags/tag76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text"/>
  <p:tag name="KSO_WM_BEAUTIFY_FLAG" val="#wm#"/>
  <p:tag name="KSO_WM_SLIDE_POSITION" val="338*211"/>
  <p:tag name="KSO_WM_SLIDE_SIZE" val="282*129"/>
  <p:tag name="KSO_WM_COMBINE_RELATE_SLIDE_ID" val="diagram20168374_1"/>
  <p:tag name="KSO_WM_TEMPLATE_CATEGORY" val="custom"/>
  <p:tag name="KSO_WM_TEMPLATE_INDEX" val="20181613"/>
  <p:tag name="KSO_WM_SLIDE_ID" val="custom20181613_13"/>
  <p:tag name="KSO_WM_SLIDE_INDEX" val="13"/>
  <p:tag name="KSO_WM_DIAGRAM_GROUP_CODE" val="l1-2"/>
  <p:tag name="KSO_WM_TEMPLATE_SUBCATEGORY" val="combine"/>
</p:tagLst>
</file>

<file path=ppt/tags/tag77.xml><?xml version="1.0" encoding="utf-8"?>
<p:tagLst xmlns:p="http://schemas.openxmlformats.org/presentationml/2006/main">
  <p:tag name="KSO_WM_TAG_VERSION" val="1.0"/>
  <p:tag name="KSO_WM_SLIDE_ITEM_CNT" val="1"/>
  <p:tag name="KSO_WM_SLIDE_LAYOUT" val="a_l"/>
  <p:tag name="KSO_WM_SLIDE_LAYOUT_CNT" val="1_1"/>
  <p:tag name="KSO_WM_SLIDE_TYPE" val="text"/>
  <p:tag name="KSO_WM_BEAUTIFY_FLAG" val="#wm#"/>
  <p:tag name="KSO_WM_SLIDE_POSITION" val="338*211"/>
  <p:tag name="KSO_WM_SLIDE_SIZE" val="282*129"/>
  <p:tag name="KSO_WM_COMBINE_RELATE_SLIDE_ID" val="diagram20168374_1"/>
  <p:tag name="KSO_WM_TEMPLATE_CATEGORY" val="custom"/>
  <p:tag name="KSO_WM_TEMPLATE_INDEX" val="20181613"/>
  <p:tag name="KSO_WM_SLIDE_ID" val="custom20181613_13"/>
  <p:tag name="KSO_WM_SLIDE_INDEX" val="13"/>
  <p:tag name="KSO_WM_DIAGRAM_GROUP_CODE" val="l1-2"/>
  <p:tag name="KSO_WM_TEMPLATE_SUBCATEGORY" val="combine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1613_21*i*5"/>
  <p:tag name="KSO_WM_TEMPLATE_CATEGORY" val="custom"/>
  <p:tag name="KSO_WM_TEMPLATE_INDEX" val="20181613"/>
  <p:tag name="KSO_WM_UNIT_INDEX" val="5"/>
</p:tagLst>
</file>

<file path=ppt/tags/tag9.xml><?xml version="1.0" encoding="utf-8"?>
<p:tagLst xmlns:p="http://schemas.openxmlformats.org/presentationml/2006/main">
  <p:tag name="KSO_WM_TEMPLATE_CATEGORY" val="custom"/>
  <p:tag name="KSO_WM_TEMPLATE_INDEX" val="20181613"/>
  <p:tag name="KSO_WM_UNIT_TYPE" val="h_d"/>
  <p:tag name="KSO_WM_UNIT_INDEX" val="1_4"/>
  <p:tag name="KSO_WM_UNIT_LAYERLEVEL" val="1_1"/>
  <p:tag name="KSO_WM_UNIT_VALUE" val="395*401"/>
  <p:tag name="KSO_WM_UNIT_HIGHLIGHT" val="0"/>
  <p:tag name="KSO_WM_UNIT_COMPATIBLE" val="0"/>
  <p:tag name="KSO_WM_UNIT_CLEAR" val="0"/>
  <p:tag name="KSO_WM_BEAUTIFY_FLAG" val="#wm#"/>
  <p:tag name="KSO_WM_TAG_VERSION" val="1.0"/>
  <p:tag name="KSO_WM_UNIT_ID" val="custom20181613_21*h_d*1_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51ACDE"/>
      </a:dk2>
      <a:lt2>
        <a:srgbClr val="E7E6E6"/>
      </a:lt2>
      <a:accent1>
        <a:srgbClr val="50ABDE"/>
      </a:accent1>
      <a:accent2>
        <a:srgbClr val="FFFF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51ACDE"/>
    </a:dk2>
    <a:lt2>
      <a:srgbClr val="E7E6E6"/>
    </a:lt2>
    <a:accent1>
      <a:srgbClr val="50ABDE"/>
    </a:accent1>
    <a:accent2>
      <a:srgbClr val="FFFFFF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51ACDE"/>
    </a:dk2>
    <a:lt2>
      <a:srgbClr val="E7E6E6"/>
    </a:lt2>
    <a:accent1>
      <a:srgbClr val="50ABDE"/>
    </a:accent1>
    <a:accent2>
      <a:srgbClr val="FFFFFF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3223</Words>
  <Application>WPS 演示</Application>
  <PresentationFormat>宽屏</PresentationFormat>
  <Paragraphs>405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64" baseType="lpstr">
      <vt:lpstr>Arial</vt:lpstr>
      <vt:lpstr>宋体</vt:lpstr>
      <vt:lpstr>Wingdings</vt:lpstr>
      <vt:lpstr>微软雅黑 Light</vt:lpstr>
      <vt:lpstr>微软雅黑</vt:lpstr>
      <vt:lpstr>Times New Roman</vt:lpstr>
      <vt:lpstr>Gungsuh</vt:lpstr>
      <vt:lpstr>Calibri</vt:lpstr>
      <vt:lpstr>楷体_GB2312</vt:lpstr>
      <vt:lpstr>Goudy Old Style</vt:lpstr>
      <vt:lpstr>Tahoma</vt:lpstr>
      <vt:lpstr>Gulim</vt:lpstr>
      <vt:lpstr>DotumChe</vt:lpstr>
      <vt:lpstr>Wingdings 2</vt:lpstr>
      <vt:lpstr>Verdana</vt:lpstr>
      <vt:lpstr>仿宋_GB2312</vt:lpstr>
      <vt:lpstr>黑体</vt:lpstr>
      <vt:lpstr>Arial Unicode MS</vt:lpstr>
      <vt:lpstr>HY견고딕</vt:lpstr>
      <vt:lpstr>Arial Black</vt:lpstr>
      <vt:lpstr>HY견명조</vt:lpstr>
      <vt:lpstr>GulimChe</vt:lpstr>
      <vt:lpstr>新宋体</vt:lpstr>
      <vt:lpstr>仿宋</vt:lpstr>
      <vt:lpstr>AMGDT</vt:lpstr>
      <vt:lpstr>AcadEref</vt:lpstr>
      <vt:lpstr>Wingdings</vt:lpstr>
      <vt:lpstr>Arial</vt:lpstr>
      <vt:lpstr>BatangChe</vt:lpstr>
      <vt:lpstr>楷体</vt:lpstr>
      <vt:lpstr>方正兰亭超细黑简体</vt:lpstr>
      <vt:lpstr>MingLiU</vt:lpstr>
      <vt:lpstr>PMingLiU</vt:lpstr>
      <vt:lpstr>AIGDT</vt:lpstr>
      <vt:lpstr>AmdtSymbols</vt:lpstr>
      <vt:lpstr>BrowalliaUPC</vt:lpstr>
      <vt:lpstr>Office 主题</vt:lpstr>
      <vt:lpstr>自定义设计方案</vt:lpstr>
      <vt:lpstr>PowerPoint 演示文稿</vt:lpstr>
      <vt:lpstr>PowerPoint 演示文稿</vt:lpstr>
      <vt:lpstr> 一、公司创办简介                                                            Ⅰ.公司简介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公司实行“师徒制”</vt:lpstr>
      <vt:lpstr>LOREM IPSUM DOLOR</vt:lpstr>
      <vt:lpstr>对照一下自己是怎么样的人！</vt:lpstr>
      <vt:lpstr>PowerPoint 演示文稿</vt:lpstr>
      <vt:lpstr>PowerPoint 演示文稿</vt:lpstr>
      <vt:lpstr>PowerPoint 演示文稿</vt:lpstr>
      <vt:lpstr>LOREM IPSUM DOLOR</vt:lpstr>
      <vt:lpstr>          Ⅳ.企业形象 1）内部形象        企业的内在精神、内在的管理文化等等，如员工素质、管理水平、企业风格、经营理念、竞争观念等。 2）外部形象        企业对外的形象，如外部经营战略、物质设备形象、质量形象，品牌形象等等。</vt:lpstr>
      <vt:lpstr>PowerPoint 演示文稿</vt:lpstr>
      <vt:lpstr>PowerPoint 演示文稿</vt:lpstr>
      <vt:lpstr>PowerPoint 演示文稿</vt:lpstr>
      <vt:lpstr>企业价值观：诚信  务实  中道   恩义     企业精神：   吃得苦中苦、方为人上人 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木子李</cp:lastModifiedBy>
  <cp:revision>132</cp:revision>
  <dcterms:created xsi:type="dcterms:W3CDTF">2017-08-03T09:01:00Z</dcterms:created>
  <dcterms:modified xsi:type="dcterms:W3CDTF">2018-03-28T09:03:25Z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2052-10.1.0.7223</vt:lpwstr>
  </property>
</Properties>
</file>