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72" r:id="rId3"/>
    <p:sldId id="271" r:id="rId4"/>
    <p:sldId id="298" r:id="rId5"/>
    <p:sldId id="258" r:id="rId6"/>
    <p:sldId id="257" r:id="rId7"/>
    <p:sldId id="294" r:id="rId8"/>
    <p:sldId id="295" r:id="rId9"/>
    <p:sldId id="297" r:id="rId10"/>
    <p:sldId id="259" r:id="rId11"/>
  </p:sldIdLst>
  <p:sldSz cx="12192000" cy="6858000"/>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6B77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691" y="5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9DB9B8-3DA1-47E4-B2F1-F97EA49A122B}" type="datetimeFigureOut">
              <a:rPr lang="zh-CN" altLang="en-US" smtClean="0"/>
              <a:t>2021/9/3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931FF-618D-4598-A15C-60D7121101B6}" type="slidenum">
              <a:rPr lang="zh-CN" altLang="en-US" smtClean="0"/>
              <a:t>‹#›</a:t>
            </a:fld>
            <a:endParaRPr lang="zh-CN" altLang="en-US"/>
          </a:p>
        </p:txBody>
      </p:sp>
    </p:spTree>
    <p:extLst>
      <p:ext uri="{BB962C8B-B14F-4D97-AF65-F5344CB8AC3E}">
        <p14:creationId xmlns:p14="http://schemas.microsoft.com/office/powerpoint/2010/main" val="245503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3AFA4D5-E7C6-4D67-983E-B1171B50E37F}" type="slidenum">
              <a:rPr lang="zh-CN" altLang="en-US" smtClean="0"/>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descr="ppt-fb4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标题 1"/>
          <p:cNvSpPr>
            <a:spLocks noGrp="1"/>
          </p:cNvSpPr>
          <p:nvPr>
            <p:ph type="ctrTitle" hasCustomPrompt="1"/>
          </p:nvPr>
        </p:nvSpPr>
        <p:spPr>
          <a:xfrm>
            <a:off x="914400" y="2478016"/>
            <a:ext cx="10363200" cy="881002"/>
          </a:xfrm>
        </p:spPr>
        <p:txBody>
          <a:bodyPr>
            <a:noAutofit/>
          </a:bodyPr>
          <a:lstStyle>
            <a:lvl1pPr>
              <a:defRPr sz="3600" b="1">
                <a:solidFill>
                  <a:srgbClr val="FD5E08"/>
                </a:solidFill>
                <a:latin typeface="微软雅黑"/>
                <a:ea typeface="微软雅黑"/>
                <a:cs typeface="微软雅黑"/>
              </a:defRPr>
            </a:lvl1pPr>
          </a:lstStyle>
          <a:p>
            <a:r>
              <a:rPr kumimoji="1" lang="zh-CN" altLang="en-US" dirty="0"/>
              <a:t>优质供应商</a:t>
            </a:r>
          </a:p>
        </p:txBody>
      </p:sp>
      <p:sp>
        <p:nvSpPr>
          <p:cNvPr id="14" name="副标题 2"/>
          <p:cNvSpPr>
            <a:spLocks noGrp="1"/>
          </p:cNvSpPr>
          <p:nvPr>
            <p:ph type="subTitle" idx="1" hasCustomPrompt="1"/>
          </p:nvPr>
        </p:nvSpPr>
        <p:spPr>
          <a:xfrm>
            <a:off x="1828800" y="3359018"/>
            <a:ext cx="8534400" cy="497204"/>
          </a:xfrm>
        </p:spPr>
        <p:txBody>
          <a:bodyPr>
            <a:normAutofit/>
          </a:bodyPr>
          <a:lstStyle>
            <a:lvl1pPr marL="0" indent="0" algn="ctr">
              <a:buNone/>
              <a:defRPr sz="2000">
                <a:solidFill>
                  <a:srgbClr val="425166"/>
                </a:solidFill>
                <a:latin typeface="微软雅黑"/>
                <a:ea typeface="微软雅黑"/>
                <a:cs typeface="微软雅黑"/>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zh-CN" dirty="0" err="1"/>
              <a:t>Alibaba.com</a:t>
            </a:r>
            <a:endParaRPr kumimoji="1" lang="zh-CN" altLang="en-US" dirty="0"/>
          </a:p>
        </p:txBody>
      </p:sp>
    </p:spTree>
    <p:extLst>
      <p:ext uri="{BB962C8B-B14F-4D97-AF65-F5344CB8AC3E}">
        <p14:creationId xmlns:p14="http://schemas.microsoft.com/office/powerpoint/2010/main" val="243466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3" name="图片 2" descr="ppt-fb43-zj-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标题 1"/>
          <p:cNvSpPr>
            <a:spLocks noGrp="1"/>
          </p:cNvSpPr>
          <p:nvPr>
            <p:ph type="title"/>
          </p:nvPr>
        </p:nvSpPr>
        <p:spPr>
          <a:xfrm>
            <a:off x="609600" y="536088"/>
            <a:ext cx="10972800" cy="857250"/>
          </a:xfrm>
        </p:spPr>
        <p:txBody>
          <a:bodyPr>
            <a:normAutofit/>
          </a:bodyPr>
          <a:lstStyle>
            <a:lvl1pPr algn="l">
              <a:defRPr sz="3000" b="1">
                <a:solidFill>
                  <a:srgbClr val="FD5E08"/>
                </a:solidFill>
                <a:latin typeface="微软雅黑"/>
                <a:ea typeface="微软雅黑"/>
                <a:cs typeface="微软雅黑"/>
              </a:defRPr>
            </a:lvl1pPr>
          </a:lstStyle>
          <a:p>
            <a:r>
              <a:rPr kumimoji="1" lang="zh-CN" altLang="en-US" dirty="0"/>
              <a:t>单击此处编辑母版标题样式</a:t>
            </a:r>
          </a:p>
        </p:txBody>
      </p:sp>
      <p:sp>
        <p:nvSpPr>
          <p:cNvPr id="12" name="内容占位符 2"/>
          <p:cNvSpPr>
            <a:spLocks noGrp="1"/>
          </p:cNvSpPr>
          <p:nvPr>
            <p:ph idx="1"/>
          </p:nvPr>
        </p:nvSpPr>
        <p:spPr>
          <a:xfrm>
            <a:off x="609600" y="1504316"/>
            <a:ext cx="10972800" cy="2874118"/>
          </a:xfrm>
        </p:spPr>
        <p:txBody>
          <a:bodyPr>
            <a:normAutofit/>
          </a:bodyPr>
          <a:lstStyle>
            <a:lvl1pPr>
              <a:defRPr sz="1800">
                <a:solidFill>
                  <a:srgbClr val="425166"/>
                </a:solidFill>
                <a:latin typeface="微软雅黑"/>
                <a:ea typeface="微软雅黑"/>
                <a:cs typeface="微软雅黑"/>
              </a:defRPr>
            </a:lvl1pPr>
            <a:lvl2pPr>
              <a:defRPr sz="1800">
                <a:solidFill>
                  <a:srgbClr val="425166"/>
                </a:solidFill>
                <a:latin typeface="微软雅黑"/>
                <a:ea typeface="微软雅黑"/>
                <a:cs typeface="微软雅黑"/>
              </a:defRPr>
            </a:lvl2pPr>
            <a:lvl3pPr>
              <a:defRPr sz="1800">
                <a:solidFill>
                  <a:srgbClr val="425166"/>
                </a:solidFill>
                <a:latin typeface="微软雅黑"/>
                <a:ea typeface="微软雅黑"/>
                <a:cs typeface="微软雅黑"/>
              </a:defRPr>
            </a:lvl3pPr>
            <a:lvl4pPr>
              <a:defRPr sz="1800">
                <a:solidFill>
                  <a:srgbClr val="425166"/>
                </a:solidFill>
                <a:latin typeface="微软雅黑"/>
                <a:ea typeface="微软雅黑"/>
                <a:cs typeface="微软雅黑"/>
              </a:defRPr>
            </a:lvl4pPr>
            <a:lvl5pPr>
              <a:defRPr sz="1800">
                <a:solidFill>
                  <a:srgbClr val="425166"/>
                </a:solidFill>
                <a:latin typeface="微软雅黑"/>
                <a:ea typeface="微软雅黑"/>
                <a:cs typeface="微软雅黑"/>
              </a:defRPr>
            </a:lvl5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zh-CN" altLang="en-US" dirty="0"/>
          </a:p>
        </p:txBody>
      </p:sp>
    </p:spTree>
    <p:extLst>
      <p:ext uri="{BB962C8B-B14F-4D97-AF65-F5344CB8AC3E}">
        <p14:creationId xmlns:p14="http://schemas.microsoft.com/office/powerpoint/2010/main" val="303361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6" name="图片 5" descr="ppt-fb4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标题 1"/>
          <p:cNvSpPr>
            <a:spLocks noGrp="1"/>
          </p:cNvSpPr>
          <p:nvPr>
            <p:ph type="ctrTitle" hasCustomPrompt="1"/>
          </p:nvPr>
        </p:nvSpPr>
        <p:spPr>
          <a:xfrm>
            <a:off x="914400" y="2725403"/>
            <a:ext cx="10363200" cy="881002"/>
          </a:xfrm>
        </p:spPr>
        <p:txBody>
          <a:bodyPr>
            <a:noAutofit/>
          </a:bodyPr>
          <a:lstStyle>
            <a:lvl1pPr>
              <a:defRPr sz="3600" b="1">
                <a:solidFill>
                  <a:srgbClr val="FD5E08"/>
                </a:solidFill>
                <a:latin typeface="微软雅黑"/>
                <a:ea typeface="微软雅黑"/>
                <a:cs typeface="微软雅黑"/>
              </a:defRPr>
            </a:lvl1pPr>
          </a:lstStyle>
          <a:p>
            <a:r>
              <a:rPr kumimoji="1" lang="en-US" altLang="zh-CN" dirty="0"/>
              <a:t>Thank you</a:t>
            </a:r>
            <a:endParaRPr kumimoji="1" lang="zh-CN" altLang="en-US" dirty="0"/>
          </a:p>
        </p:txBody>
      </p:sp>
    </p:spTree>
    <p:extLst>
      <p:ext uri="{BB962C8B-B14F-4D97-AF65-F5344CB8AC3E}">
        <p14:creationId xmlns:p14="http://schemas.microsoft.com/office/powerpoint/2010/main" val="524746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F9A79-4B2D-0449-9681-7398FA74BC5F}" type="datetimeFigureOut">
              <a:rPr kumimoji="1" lang="zh-CN" altLang="en-US" smtClean="0"/>
              <a:t>2021/9/3</a:t>
            </a:fld>
            <a:endParaRPr kumimoji="1" lang="zh-CN" altLang="en-US"/>
          </a:p>
        </p:txBody>
      </p:sp>
      <p:sp>
        <p:nvSpPr>
          <p:cNvPr id="5" name="页脚占位符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F5CD9-7795-5646-BF66-484FBE9099B0}" type="slidenum">
              <a:rPr kumimoji="1" lang="zh-CN" altLang="en-US" smtClean="0"/>
              <a:t>‹#›</a:t>
            </a:fld>
            <a:endParaRPr kumimoji="1" lang="zh-CN" altLang="en-US"/>
          </a:p>
        </p:txBody>
      </p:sp>
    </p:spTree>
    <p:extLst>
      <p:ext uri="{BB962C8B-B14F-4D97-AF65-F5344CB8AC3E}">
        <p14:creationId xmlns:p14="http://schemas.microsoft.com/office/powerpoint/2010/main" val="1442471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jfif"/><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094AA0D3-8F6E-445F-A501-258A3C385CD6}"/>
              </a:ext>
            </a:extLst>
          </p:cNvPr>
          <p:cNvGrpSpPr/>
          <p:nvPr/>
        </p:nvGrpSpPr>
        <p:grpSpPr>
          <a:xfrm>
            <a:off x="0" y="62915"/>
            <a:ext cx="5358594" cy="585860"/>
            <a:chOff x="1661013" y="62915"/>
            <a:chExt cx="5358594" cy="585860"/>
          </a:xfrm>
        </p:grpSpPr>
        <p:grpSp>
          <p:nvGrpSpPr>
            <p:cNvPr id="4" name="组合 3">
              <a:extLst>
                <a:ext uri="{FF2B5EF4-FFF2-40B4-BE49-F238E27FC236}">
                  <a16:creationId xmlns:a16="http://schemas.microsoft.com/office/drawing/2014/main" id="{9C8992E4-2AE3-4034-B4FC-CC067D39514C}"/>
                </a:ext>
              </a:extLst>
            </p:cNvPr>
            <p:cNvGrpSpPr/>
            <p:nvPr/>
          </p:nvGrpSpPr>
          <p:grpSpPr>
            <a:xfrm>
              <a:off x="1661013" y="62915"/>
              <a:ext cx="5358594" cy="585860"/>
              <a:chOff x="137013" y="62915"/>
              <a:chExt cx="5358594" cy="585860"/>
            </a:xfrm>
          </p:grpSpPr>
          <p:pic>
            <p:nvPicPr>
              <p:cNvPr id="6" name="Picture 8" descr="https://docs.alibabagroup.com/assets2/images/cn/global/logo_header.png">
                <a:extLst>
                  <a:ext uri="{FF2B5EF4-FFF2-40B4-BE49-F238E27FC236}">
                    <a16:creationId xmlns:a16="http://schemas.microsoft.com/office/drawing/2014/main" id="{AFC105A2-E603-4D15-9474-B5A0B10D08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7" name="图片 6">
                <a:extLst>
                  <a:ext uri="{FF2B5EF4-FFF2-40B4-BE49-F238E27FC236}">
                    <a16:creationId xmlns:a16="http://schemas.microsoft.com/office/drawing/2014/main" id="{D4AD7032-963C-49F9-8AF5-5305B300A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3" name="乘号 2">
              <a:extLst>
                <a:ext uri="{FF2B5EF4-FFF2-40B4-BE49-F238E27FC236}">
                  <a16:creationId xmlns:a16="http://schemas.microsoft.com/office/drawing/2014/main" id="{001DA482-8A08-45B6-BCC5-CB4C6F0B2861}"/>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9" name="矩形 8">
            <a:extLst>
              <a:ext uri="{FF2B5EF4-FFF2-40B4-BE49-F238E27FC236}">
                <a16:creationId xmlns:a16="http://schemas.microsoft.com/office/drawing/2014/main" id="{940796DA-1D1B-4841-9D71-A707BDCB7D50}"/>
              </a:ext>
            </a:extLst>
          </p:cNvPr>
          <p:cNvSpPr/>
          <p:nvPr/>
        </p:nvSpPr>
        <p:spPr>
          <a:xfrm>
            <a:off x="508986" y="2978965"/>
            <a:ext cx="11174028" cy="769441"/>
          </a:xfrm>
          <a:prstGeom prst="rect">
            <a:avLst/>
          </a:prstGeom>
        </p:spPr>
        <p:txBody>
          <a:bodyPr wrap="square">
            <a:spAutoFit/>
          </a:bodyPr>
          <a:lstStyle/>
          <a:p>
            <a:pPr algn="ctr"/>
            <a:r>
              <a:rPr lang="zh-CN" altLang="zh-CN" sz="4400" b="1" dirty="0">
                <a:solidFill>
                  <a:srgbClr val="425166"/>
                </a:solidFill>
                <a:latin typeface="微软雅黑"/>
                <a:ea typeface="微软雅黑"/>
              </a:rPr>
              <a:t>阿里招聘中心</a:t>
            </a:r>
            <a:r>
              <a:rPr lang="zh-CN" altLang="en-US" sz="4400" b="1" dirty="0">
                <a:solidFill>
                  <a:srgbClr val="425166"/>
                </a:solidFill>
                <a:latin typeface="微软雅黑"/>
                <a:ea typeface="微软雅黑"/>
              </a:rPr>
              <a:t>项目</a:t>
            </a:r>
            <a:r>
              <a:rPr lang="en-US" altLang="zh-CN" sz="4400" b="1" dirty="0">
                <a:solidFill>
                  <a:srgbClr val="425166"/>
                </a:solidFill>
                <a:latin typeface="微软雅黑"/>
                <a:ea typeface="微软雅黑"/>
              </a:rPr>
              <a:t>—HR</a:t>
            </a:r>
            <a:r>
              <a:rPr lang="zh-CN" altLang="en-US" sz="4400" b="1" dirty="0">
                <a:solidFill>
                  <a:srgbClr val="425166"/>
                </a:solidFill>
                <a:latin typeface="微软雅黑"/>
                <a:ea typeface="微软雅黑"/>
              </a:rPr>
              <a:t>实习生招聘简章</a:t>
            </a:r>
            <a:endParaRPr lang="zh-CN" altLang="en-US" sz="72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38893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2209798" y="1280136"/>
            <a:ext cx="7772400" cy="881002"/>
          </a:xfrm>
        </p:spPr>
        <p:txBody>
          <a:bodyPr/>
          <a:lstStyle/>
          <a:p>
            <a:r>
              <a:rPr kumimoji="1" lang="zh-CN" altLang="en-US" dirty="0"/>
              <a:t>期待同学们的加入！</a:t>
            </a:r>
          </a:p>
        </p:txBody>
      </p:sp>
      <p:grpSp>
        <p:nvGrpSpPr>
          <p:cNvPr id="3" name="组合 2">
            <a:extLst>
              <a:ext uri="{FF2B5EF4-FFF2-40B4-BE49-F238E27FC236}">
                <a16:creationId xmlns:a16="http://schemas.microsoft.com/office/drawing/2014/main" id="{F93436E0-8FA7-4550-9DE4-13CBDB7E6E19}"/>
              </a:ext>
            </a:extLst>
          </p:cNvPr>
          <p:cNvGrpSpPr/>
          <p:nvPr/>
        </p:nvGrpSpPr>
        <p:grpSpPr>
          <a:xfrm>
            <a:off x="0" y="62915"/>
            <a:ext cx="5358594" cy="585860"/>
            <a:chOff x="1661013" y="62915"/>
            <a:chExt cx="5358594" cy="585860"/>
          </a:xfrm>
        </p:grpSpPr>
        <p:grpSp>
          <p:nvGrpSpPr>
            <p:cNvPr id="5" name="组合 4">
              <a:extLst>
                <a:ext uri="{FF2B5EF4-FFF2-40B4-BE49-F238E27FC236}">
                  <a16:creationId xmlns:a16="http://schemas.microsoft.com/office/drawing/2014/main" id="{9010458C-F5B7-4A1E-A3E8-0B4460CFE8AA}"/>
                </a:ext>
              </a:extLst>
            </p:cNvPr>
            <p:cNvGrpSpPr/>
            <p:nvPr/>
          </p:nvGrpSpPr>
          <p:grpSpPr>
            <a:xfrm>
              <a:off x="1661013" y="62915"/>
              <a:ext cx="5358594" cy="585860"/>
              <a:chOff x="137013" y="62915"/>
              <a:chExt cx="5358594" cy="585860"/>
            </a:xfrm>
          </p:grpSpPr>
          <p:pic>
            <p:nvPicPr>
              <p:cNvPr id="7" name="Picture 8" descr="https://docs.alibabagroup.com/assets2/images/cn/global/logo_header.png">
                <a:extLst>
                  <a:ext uri="{FF2B5EF4-FFF2-40B4-BE49-F238E27FC236}">
                    <a16:creationId xmlns:a16="http://schemas.microsoft.com/office/drawing/2014/main" id="{1AA5B084-ECC4-4703-9C16-24B30032A1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a:extLst>
                  <a:ext uri="{FF2B5EF4-FFF2-40B4-BE49-F238E27FC236}">
                    <a16:creationId xmlns:a16="http://schemas.microsoft.com/office/drawing/2014/main" id="{B0F161B5-543A-44BB-BAB3-0C2632EE87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6" name="乘号 5">
              <a:extLst>
                <a:ext uri="{FF2B5EF4-FFF2-40B4-BE49-F238E27FC236}">
                  <a16:creationId xmlns:a16="http://schemas.microsoft.com/office/drawing/2014/main" id="{6768A789-A0D4-4963-9ADE-294B9100D202}"/>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pic>
        <p:nvPicPr>
          <p:cNvPr id="9" name="图片 8">
            <a:extLst>
              <a:ext uri="{FF2B5EF4-FFF2-40B4-BE49-F238E27FC236}">
                <a16:creationId xmlns:a16="http://schemas.microsoft.com/office/drawing/2014/main" id="{28B8571D-187A-45A2-ACA0-3AE031CD810E}"/>
              </a:ext>
            </a:extLst>
          </p:cNvPr>
          <p:cNvPicPr>
            <a:picLocks noChangeAspect="1"/>
          </p:cNvPicPr>
          <p:nvPr/>
        </p:nvPicPr>
        <p:blipFill rotWithShape="1">
          <a:blip r:embed="rId4"/>
          <a:srcRect l="12842" t="24231" r="12653" b="17630"/>
          <a:stretch/>
        </p:blipFill>
        <p:spPr>
          <a:xfrm>
            <a:off x="5397502" y="2560343"/>
            <a:ext cx="1396991" cy="1387932"/>
          </a:xfrm>
          <a:prstGeom prst="rect">
            <a:avLst/>
          </a:prstGeom>
        </p:spPr>
      </p:pic>
      <p:sp>
        <p:nvSpPr>
          <p:cNvPr id="10" name="Title">
            <a:extLst>
              <a:ext uri="{FF2B5EF4-FFF2-40B4-BE49-F238E27FC236}">
                <a16:creationId xmlns:a16="http://schemas.microsoft.com/office/drawing/2014/main" id="{D7FB08A5-6B38-4270-AA4F-724A59D11D9B}"/>
              </a:ext>
            </a:extLst>
          </p:cNvPr>
          <p:cNvSpPr txBox="1"/>
          <p:nvPr/>
        </p:nvSpPr>
        <p:spPr>
          <a:xfrm>
            <a:off x="3748374" y="4157546"/>
            <a:ext cx="4695249" cy="482183"/>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gn="l">
              <a:defRPr sz="3200">
                <a:solidFill>
                  <a:srgbClr val="53585F"/>
                </a:solidFill>
                <a:latin typeface="Microsoft YaHei"/>
                <a:ea typeface="Microsoft YaHei"/>
                <a:cs typeface="Microsoft YaHei"/>
                <a:sym typeface="Microsoft YaHei"/>
              </a:defRPr>
            </a:lvl1pPr>
          </a:lstStyle>
          <a:p>
            <a:r>
              <a:rPr lang="zh-CN" altLang="en-US" sz="2800" b="1" dirty="0">
                <a:solidFill>
                  <a:srgbClr val="FF6600"/>
                </a:solidFill>
              </a:rPr>
              <a:t>感兴趣的同学请扫码加入钉群</a:t>
            </a:r>
            <a:endParaRPr sz="2800" b="1" dirty="0">
              <a:solidFill>
                <a:srgbClr val="FF6600"/>
              </a:solidFill>
            </a:endParaRPr>
          </a:p>
        </p:txBody>
      </p:sp>
      <p:sp>
        <p:nvSpPr>
          <p:cNvPr id="2" name="文本框 1">
            <a:extLst>
              <a:ext uri="{FF2B5EF4-FFF2-40B4-BE49-F238E27FC236}">
                <a16:creationId xmlns:a16="http://schemas.microsoft.com/office/drawing/2014/main" id="{EDE75061-29AC-4506-AEC3-95AA1843A70E}"/>
              </a:ext>
            </a:extLst>
          </p:cNvPr>
          <p:cNvSpPr txBox="1"/>
          <p:nvPr/>
        </p:nvSpPr>
        <p:spPr>
          <a:xfrm>
            <a:off x="2810083" y="5058272"/>
            <a:ext cx="10282335" cy="523220"/>
          </a:xfrm>
          <a:prstGeom prst="rect">
            <a:avLst/>
          </a:prstGeom>
          <a:noFill/>
        </p:spPr>
        <p:txBody>
          <a:bodyPr wrap="square" rtlCol="0">
            <a:spAutoFit/>
          </a:bodyPr>
          <a:lstStyle/>
          <a:p>
            <a:r>
              <a:rPr lang="zh-CN" altLang="en-US" sz="2800" b="1" dirty="0">
                <a:solidFill>
                  <a:srgbClr val="FF6600"/>
                </a:solidFill>
                <a:latin typeface="Microsoft YaHei"/>
                <a:ea typeface="Microsoft YaHei"/>
                <a:sym typeface="Microsoft YaHei"/>
              </a:rPr>
              <a:t>联系人： 张笑嫣   微信</a:t>
            </a:r>
            <a:r>
              <a:rPr lang="en-US" altLang="zh-CN" sz="2800" b="1" dirty="0">
                <a:solidFill>
                  <a:srgbClr val="FF6600"/>
                </a:solidFill>
                <a:latin typeface="Microsoft YaHei"/>
                <a:ea typeface="Microsoft YaHei"/>
                <a:sym typeface="Microsoft YaHei"/>
              </a:rPr>
              <a:t>/</a:t>
            </a:r>
            <a:r>
              <a:rPr lang="zh-CN" altLang="en-US" sz="2800" b="1" dirty="0">
                <a:solidFill>
                  <a:srgbClr val="FF6600"/>
                </a:solidFill>
                <a:latin typeface="Microsoft YaHei"/>
                <a:ea typeface="Microsoft YaHei"/>
                <a:sym typeface="Microsoft YaHei"/>
              </a:rPr>
              <a:t>钉钉</a:t>
            </a:r>
            <a:r>
              <a:rPr lang="en-US" altLang="zh-CN" sz="2800" b="1" dirty="0">
                <a:solidFill>
                  <a:srgbClr val="FF6600"/>
                </a:solidFill>
                <a:latin typeface="Microsoft YaHei"/>
                <a:ea typeface="Microsoft YaHei"/>
                <a:sym typeface="Microsoft YaHei"/>
              </a:rPr>
              <a:t>13837111353</a:t>
            </a:r>
            <a:endParaRPr lang="zh-CN" altLang="en-US" sz="2800" b="1" dirty="0">
              <a:solidFill>
                <a:srgbClr val="FF6600"/>
              </a:solidFill>
              <a:latin typeface="Microsoft YaHei"/>
              <a:ea typeface="Microsoft YaHei"/>
              <a:sym typeface="Microsoft YaHei"/>
            </a:endParaRPr>
          </a:p>
        </p:txBody>
      </p:sp>
    </p:spTree>
    <p:extLst>
      <p:ext uri="{BB962C8B-B14F-4D97-AF65-F5344CB8AC3E}">
        <p14:creationId xmlns:p14="http://schemas.microsoft.com/office/powerpoint/2010/main" val="200347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87C90B-6223-4783-B428-9607C20AEB9E}"/>
              </a:ext>
            </a:extLst>
          </p:cNvPr>
          <p:cNvSpPr>
            <a:spLocks noGrp="1"/>
          </p:cNvSpPr>
          <p:nvPr>
            <p:ph type="title"/>
          </p:nvPr>
        </p:nvSpPr>
        <p:spPr>
          <a:xfrm>
            <a:off x="190159" y="698110"/>
            <a:ext cx="10972800" cy="857250"/>
          </a:xfrm>
        </p:spPr>
        <p:txBody>
          <a:bodyPr>
            <a:normAutofit/>
          </a:bodyPr>
          <a:lstStyle/>
          <a:p>
            <a:r>
              <a:rPr lang="zh-CN" altLang="en-US" sz="2400" dirty="0"/>
              <a:t>阿里巴巴招聘中心项目简介</a:t>
            </a:r>
          </a:p>
        </p:txBody>
      </p:sp>
      <p:grpSp>
        <p:nvGrpSpPr>
          <p:cNvPr id="4" name="组合 3">
            <a:extLst>
              <a:ext uri="{FF2B5EF4-FFF2-40B4-BE49-F238E27FC236}">
                <a16:creationId xmlns:a16="http://schemas.microsoft.com/office/drawing/2014/main" id="{AEC7FC07-BAFE-49EC-9110-18FBF0D5984B}"/>
              </a:ext>
            </a:extLst>
          </p:cNvPr>
          <p:cNvGrpSpPr/>
          <p:nvPr/>
        </p:nvGrpSpPr>
        <p:grpSpPr>
          <a:xfrm>
            <a:off x="0" y="62915"/>
            <a:ext cx="5358594" cy="585860"/>
            <a:chOff x="1661013" y="62915"/>
            <a:chExt cx="5358594" cy="585860"/>
          </a:xfrm>
        </p:grpSpPr>
        <p:grpSp>
          <p:nvGrpSpPr>
            <p:cNvPr id="5" name="组合 4">
              <a:extLst>
                <a:ext uri="{FF2B5EF4-FFF2-40B4-BE49-F238E27FC236}">
                  <a16:creationId xmlns:a16="http://schemas.microsoft.com/office/drawing/2014/main" id="{B8C1F2EC-1E37-47B8-AD79-F6D7B12C1770}"/>
                </a:ext>
              </a:extLst>
            </p:cNvPr>
            <p:cNvGrpSpPr/>
            <p:nvPr/>
          </p:nvGrpSpPr>
          <p:grpSpPr>
            <a:xfrm>
              <a:off x="1661013" y="62915"/>
              <a:ext cx="5358594" cy="585860"/>
              <a:chOff x="137013" y="62915"/>
              <a:chExt cx="5358594" cy="585860"/>
            </a:xfrm>
          </p:grpSpPr>
          <p:pic>
            <p:nvPicPr>
              <p:cNvPr id="7" name="Picture 8" descr="https://docs.alibabagroup.com/assets2/images/cn/global/logo_header.png">
                <a:extLst>
                  <a:ext uri="{FF2B5EF4-FFF2-40B4-BE49-F238E27FC236}">
                    <a16:creationId xmlns:a16="http://schemas.microsoft.com/office/drawing/2014/main" id="{CE53BE43-0C66-4812-AAC0-61BE4C6AB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a:extLst>
                  <a:ext uri="{FF2B5EF4-FFF2-40B4-BE49-F238E27FC236}">
                    <a16:creationId xmlns:a16="http://schemas.microsoft.com/office/drawing/2014/main" id="{E18D21B4-525B-48A2-8D3F-FF94A05F9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6" name="乘号 5">
              <a:extLst>
                <a:ext uri="{FF2B5EF4-FFF2-40B4-BE49-F238E27FC236}">
                  <a16:creationId xmlns:a16="http://schemas.microsoft.com/office/drawing/2014/main" id="{19C8C62F-FF7F-462E-AF5B-E6A3071EEC32}"/>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9" name="文本框 8">
            <a:extLst>
              <a:ext uri="{FF2B5EF4-FFF2-40B4-BE49-F238E27FC236}">
                <a16:creationId xmlns:a16="http://schemas.microsoft.com/office/drawing/2014/main" id="{CD496686-6540-470E-83B7-72A11F8745B8}"/>
              </a:ext>
            </a:extLst>
          </p:cNvPr>
          <p:cNvSpPr txBox="1"/>
          <p:nvPr/>
        </p:nvSpPr>
        <p:spPr>
          <a:xfrm>
            <a:off x="1357618" y="2292122"/>
            <a:ext cx="9649801" cy="1569660"/>
          </a:xfrm>
          <a:prstGeom prst="rect">
            <a:avLst/>
          </a:prstGeom>
          <a:noFill/>
        </p:spPr>
        <p:txBody>
          <a:bodyPr wrap="square" rtlCol="0">
            <a:spAutoFit/>
          </a:bodyPr>
          <a:lstStyle/>
          <a:p>
            <a:r>
              <a:rPr lang="zh-CN" altLang="zh-CN" sz="2400" dirty="0">
                <a:solidFill>
                  <a:srgbClr val="425166"/>
                </a:solidFill>
                <a:latin typeface="微软雅黑"/>
                <a:ea typeface="微软雅黑"/>
              </a:rPr>
              <a:t>阿里巴巴招聘中心</a:t>
            </a:r>
            <a:r>
              <a:rPr lang="zh-CN" altLang="en-US" sz="2400" dirty="0">
                <a:solidFill>
                  <a:srgbClr val="425166"/>
                </a:solidFill>
                <a:latin typeface="微软雅黑"/>
                <a:ea typeface="微软雅黑"/>
              </a:rPr>
              <a:t>作为阿里巴巴全球人才储备的重要组成部分，正在</a:t>
            </a:r>
            <a:r>
              <a:rPr lang="zh-CN" altLang="zh-CN" sz="2400" dirty="0">
                <a:solidFill>
                  <a:srgbClr val="425166"/>
                </a:solidFill>
                <a:latin typeface="微软雅黑"/>
                <a:ea typeface="微软雅黑"/>
              </a:rPr>
              <a:t>为阿里集团</a:t>
            </a:r>
            <a:r>
              <a:rPr lang="zh-CN" altLang="en-US" sz="2400" dirty="0">
                <a:solidFill>
                  <a:srgbClr val="425166"/>
                </a:solidFill>
                <a:latin typeface="微软雅黑"/>
                <a:ea typeface="微软雅黑"/>
              </a:rPr>
              <a:t>各业务板块提供积极的招聘服务。</a:t>
            </a:r>
            <a:endParaRPr lang="en-US" altLang="zh-CN" sz="2400" dirty="0">
              <a:solidFill>
                <a:srgbClr val="425166"/>
              </a:solidFill>
              <a:latin typeface="微软雅黑"/>
              <a:ea typeface="微软雅黑"/>
            </a:endParaRPr>
          </a:p>
          <a:p>
            <a:r>
              <a:rPr lang="en-US" altLang="zh-CN" sz="2400" dirty="0">
                <a:solidFill>
                  <a:srgbClr val="425166"/>
                </a:solidFill>
                <a:latin typeface="微软雅黑"/>
                <a:ea typeface="微软雅黑"/>
              </a:rPr>
              <a:t>3</a:t>
            </a:r>
            <a:r>
              <a:rPr lang="zh-CN" altLang="en-US" sz="2400" dirty="0">
                <a:solidFill>
                  <a:srgbClr val="425166"/>
                </a:solidFill>
                <a:latin typeface="微软雅黑"/>
                <a:ea typeface="微软雅黑"/>
              </a:rPr>
              <a:t>月立项至今团队已初步搭建完成，已逐渐</a:t>
            </a:r>
            <a:r>
              <a:rPr lang="zh-CN" altLang="zh-CN" sz="2400" dirty="0">
                <a:solidFill>
                  <a:srgbClr val="425166"/>
                </a:solidFill>
                <a:latin typeface="微软雅黑"/>
                <a:ea typeface="微软雅黑"/>
              </a:rPr>
              <a:t>成为阿里吸引优秀人才的重要支持力量</a:t>
            </a:r>
            <a:r>
              <a:rPr lang="zh-CN" altLang="en-US" sz="2400" dirty="0">
                <a:solidFill>
                  <a:srgbClr val="425166"/>
                </a:solidFill>
                <a:latin typeface="微软雅黑"/>
                <a:ea typeface="微软雅黑"/>
              </a:rPr>
              <a:t>，在此基础上，团队正</a:t>
            </a:r>
            <a:r>
              <a:rPr lang="zh-CN" altLang="zh-CN" sz="2400" dirty="0">
                <a:solidFill>
                  <a:srgbClr val="425166"/>
                </a:solidFill>
                <a:latin typeface="微软雅黑"/>
                <a:ea typeface="微软雅黑"/>
              </a:rPr>
              <a:t>致力于提供多样化的招聘解决方案。</a:t>
            </a:r>
            <a:endParaRPr lang="zh-CN" altLang="zh-CN" sz="32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4434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03918" y="1125334"/>
            <a:ext cx="8777547" cy="5469942"/>
          </a:xfrm>
          <a:prstGeom prst="rect">
            <a:avLst/>
          </a:prstGeom>
        </p:spPr>
      </p:pic>
      <p:sp>
        <p:nvSpPr>
          <p:cNvPr id="21" name="文本框 20"/>
          <p:cNvSpPr txBox="1"/>
          <p:nvPr/>
        </p:nvSpPr>
        <p:spPr>
          <a:xfrm>
            <a:off x="317862" y="706695"/>
            <a:ext cx="7291978" cy="461665"/>
          </a:xfrm>
          <a:prstGeom prst="rect">
            <a:avLst/>
          </a:prstGeom>
          <a:noFill/>
        </p:spPr>
        <p:txBody>
          <a:bodyPr wrap="square" rtlCol="0">
            <a:spAutoFit/>
          </a:bodyPr>
          <a:lstStyle/>
          <a:p>
            <a:r>
              <a:rPr lang="zh-CN" altLang="en-US" sz="2400" b="1" dirty="0">
                <a:solidFill>
                  <a:srgbClr val="FF6600"/>
                </a:solidFill>
                <a:latin typeface="微软雅黑" panose="020B0503020204020204" pitchFamily="34" charset="-122"/>
                <a:ea typeface="微软雅黑" panose="020B0503020204020204" pitchFamily="34" charset="-122"/>
              </a:rPr>
              <a:t>有可能接触到的阿里集团业务</a:t>
            </a:r>
          </a:p>
        </p:txBody>
      </p:sp>
      <p:grpSp>
        <p:nvGrpSpPr>
          <p:cNvPr id="5" name="组合 4">
            <a:extLst>
              <a:ext uri="{FF2B5EF4-FFF2-40B4-BE49-F238E27FC236}">
                <a16:creationId xmlns:a16="http://schemas.microsoft.com/office/drawing/2014/main" id="{06208BE9-655D-44DE-9475-6FFBBDC84174}"/>
              </a:ext>
            </a:extLst>
          </p:cNvPr>
          <p:cNvGrpSpPr/>
          <p:nvPr/>
        </p:nvGrpSpPr>
        <p:grpSpPr>
          <a:xfrm>
            <a:off x="0" y="62915"/>
            <a:ext cx="5358594" cy="585860"/>
            <a:chOff x="1661013" y="62915"/>
            <a:chExt cx="5358594" cy="585860"/>
          </a:xfrm>
        </p:grpSpPr>
        <p:grpSp>
          <p:nvGrpSpPr>
            <p:cNvPr id="6" name="组合 5">
              <a:extLst>
                <a:ext uri="{FF2B5EF4-FFF2-40B4-BE49-F238E27FC236}">
                  <a16:creationId xmlns:a16="http://schemas.microsoft.com/office/drawing/2014/main" id="{CAB27369-CCF4-4339-B948-76EBCBA2960A}"/>
                </a:ext>
              </a:extLst>
            </p:cNvPr>
            <p:cNvGrpSpPr/>
            <p:nvPr/>
          </p:nvGrpSpPr>
          <p:grpSpPr>
            <a:xfrm>
              <a:off x="1661013" y="62915"/>
              <a:ext cx="5358594" cy="585860"/>
              <a:chOff x="137013" y="62915"/>
              <a:chExt cx="5358594" cy="585860"/>
            </a:xfrm>
          </p:grpSpPr>
          <p:pic>
            <p:nvPicPr>
              <p:cNvPr id="8" name="Picture 8" descr="https://docs.alibabagroup.com/assets2/images/cn/global/logo_header.png">
                <a:extLst>
                  <a:ext uri="{FF2B5EF4-FFF2-40B4-BE49-F238E27FC236}">
                    <a16:creationId xmlns:a16="http://schemas.microsoft.com/office/drawing/2014/main" id="{A1BF09F4-C84B-4F69-843E-054FE27720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9" name="图片 8">
                <a:extLst>
                  <a:ext uri="{FF2B5EF4-FFF2-40B4-BE49-F238E27FC236}">
                    <a16:creationId xmlns:a16="http://schemas.microsoft.com/office/drawing/2014/main" id="{9A15FE3F-FECA-477C-8780-F03CD6B1D9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7" name="乘号 6">
              <a:extLst>
                <a:ext uri="{FF2B5EF4-FFF2-40B4-BE49-F238E27FC236}">
                  <a16:creationId xmlns:a16="http://schemas.microsoft.com/office/drawing/2014/main" id="{DE4F6963-E22D-4996-A13F-DB7BE41D3250}"/>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3" name="矩形 2">
            <a:extLst>
              <a:ext uri="{FF2B5EF4-FFF2-40B4-BE49-F238E27FC236}">
                <a16:creationId xmlns:a16="http://schemas.microsoft.com/office/drawing/2014/main" id="{1FCD0346-00B5-46B4-93D0-880AC773598E}"/>
              </a:ext>
            </a:extLst>
          </p:cNvPr>
          <p:cNvSpPr/>
          <p:nvPr/>
        </p:nvSpPr>
        <p:spPr>
          <a:xfrm>
            <a:off x="2036896" y="1474237"/>
            <a:ext cx="4410557" cy="2248677"/>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A1B4D781-83CB-4FE8-9B0C-63D69FBAEB83}"/>
              </a:ext>
            </a:extLst>
          </p:cNvPr>
          <p:cNvSpPr/>
          <p:nvPr/>
        </p:nvSpPr>
        <p:spPr>
          <a:xfrm>
            <a:off x="7539135" y="1458686"/>
            <a:ext cx="2920482" cy="2248677"/>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7C76B234-3B7C-4720-9609-C5CF863E9BA7}"/>
              </a:ext>
            </a:extLst>
          </p:cNvPr>
          <p:cNvSpPr/>
          <p:nvPr/>
        </p:nvSpPr>
        <p:spPr>
          <a:xfrm>
            <a:off x="6447453" y="2964024"/>
            <a:ext cx="969834" cy="534955"/>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00F86653-173C-47D3-9243-1A8888B591B6}"/>
              </a:ext>
            </a:extLst>
          </p:cNvPr>
          <p:cNvSpPr/>
          <p:nvPr/>
        </p:nvSpPr>
        <p:spPr>
          <a:xfrm>
            <a:off x="2005552" y="5647317"/>
            <a:ext cx="4410557" cy="461665"/>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52C63CB3-3095-420F-81B4-A611F865307B}"/>
              </a:ext>
            </a:extLst>
          </p:cNvPr>
          <p:cNvGrpSpPr/>
          <p:nvPr/>
        </p:nvGrpSpPr>
        <p:grpSpPr>
          <a:xfrm>
            <a:off x="0" y="62915"/>
            <a:ext cx="5358594" cy="585860"/>
            <a:chOff x="1661013" y="62915"/>
            <a:chExt cx="5358594" cy="585860"/>
          </a:xfrm>
        </p:grpSpPr>
        <p:grpSp>
          <p:nvGrpSpPr>
            <p:cNvPr id="5" name="组合 4">
              <a:extLst>
                <a:ext uri="{FF2B5EF4-FFF2-40B4-BE49-F238E27FC236}">
                  <a16:creationId xmlns:a16="http://schemas.microsoft.com/office/drawing/2014/main" id="{C6258CA4-5180-423D-BA45-2EEDC7701DCB}"/>
                </a:ext>
              </a:extLst>
            </p:cNvPr>
            <p:cNvGrpSpPr/>
            <p:nvPr/>
          </p:nvGrpSpPr>
          <p:grpSpPr>
            <a:xfrm>
              <a:off x="1661013" y="62915"/>
              <a:ext cx="5358594" cy="585860"/>
              <a:chOff x="137013" y="62915"/>
              <a:chExt cx="5358594" cy="585860"/>
            </a:xfrm>
          </p:grpSpPr>
          <p:pic>
            <p:nvPicPr>
              <p:cNvPr id="7" name="Picture 8" descr="https://docs.alibabagroup.com/assets2/images/cn/global/logo_header.png">
                <a:extLst>
                  <a:ext uri="{FF2B5EF4-FFF2-40B4-BE49-F238E27FC236}">
                    <a16:creationId xmlns:a16="http://schemas.microsoft.com/office/drawing/2014/main" id="{55C5090F-C2B2-4AC5-90A3-CBC8B1E6A7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a:extLst>
                  <a:ext uri="{FF2B5EF4-FFF2-40B4-BE49-F238E27FC236}">
                    <a16:creationId xmlns:a16="http://schemas.microsoft.com/office/drawing/2014/main" id="{7EE749FB-8721-4EB7-8618-26B82B815F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6" name="乘号 5">
              <a:extLst>
                <a:ext uri="{FF2B5EF4-FFF2-40B4-BE49-F238E27FC236}">
                  <a16:creationId xmlns:a16="http://schemas.microsoft.com/office/drawing/2014/main" id="{E578F63A-6DA5-4943-843C-F1535D208EDE}"/>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9" name="文本框 8">
            <a:extLst>
              <a:ext uri="{FF2B5EF4-FFF2-40B4-BE49-F238E27FC236}">
                <a16:creationId xmlns:a16="http://schemas.microsoft.com/office/drawing/2014/main" id="{8CA76889-86B1-4A1D-8643-CA73739B2779}"/>
              </a:ext>
            </a:extLst>
          </p:cNvPr>
          <p:cNvSpPr txBox="1"/>
          <p:nvPr/>
        </p:nvSpPr>
        <p:spPr>
          <a:xfrm>
            <a:off x="317861" y="716855"/>
            <a:ext cx="7343297" cy="461665"/>
          </a:xfrm>
          <a:prstGeom prst="rect">
            <a:avLst/>
          </a:prstGeom>
          <a:noFill/>
        </p:spPr>
        <p:txBody>
          <a:bodyPr wrap="square" rtlCol="0">
            <a:spAutoFit/>
          </a:bodyPr>
          <a:lstStyle/>
          <a:p>
            <a:r>
              <a:rPr lang="zh-CN" altLang="en-US" sz="2400" b="1" dirty="0">
                <a:solidFill>
                  <a:srgbClr val="FF6600"/>
                </a:solidFill>
                <a:latin typeface="微软雅黑" panose="020B0503020204020204" pitchFamily="34" charset="-122"/>
                <a:ea typeface="微软雅黑" panose="020B0503020204020204" pitchFamily="34" charset="-122"/>
              </a:rPr>
              <a:t>三个事业群的部分业务概览</a:t>
            </a:r>
          </a:p>
        </p:txBody>
      </p:sp>
      <p:sp>
        <p:nvSpPr>
          <p:cNvPr id="10" name="文本框 9">
            <a:extLst>
              <a:ext uri="{FF2B5EF4-FFF2-40B4-BE49-F238E27FC236}">
                <a16:creationId xmlns:a16="http://schemas.microsoft.com/office/drawing/2014/main" id="{61EF7210-9B11-4B9A-8025-6DD0D4396C6F}"/>
              </a:ext>
            </a:extLst>
          </p:cNvPr>
          <p:cNvSpPr txBox="1"/>
          <p:nvPr/>
        </p:nvSpPr>
        <p:spPr>
          <a:xfrm>
            <a:off x="195939" y="1339505"/>
            <a:ext cx="5162653" cy="5170646"/>
          </a:xfrm>
          <a:prstGeom prst="rect">
            <a:avLst/>
          </a:prstGeom>
          <a:noFill/>
        </p:spPr>
        <p:txBody>
          <a:bodyPr wrap="square" rtlCol="0">
            <a:spAutoFit/>
          </a:bodyPr>
          <a:lstStyle/>
          <a:p>
            <a:r>
              <a:rPr lang="en-US" altLang="zh-CN" sz="2000" b="1" dirty="0">
                <a:solidFill>
                  <a:srgbClr val="FF6600"/>
                </a:solidFill>
                <a:latin typeface="微软雅黑"/>
                <a:ea typeface="微软雅黑"/>
              </a:rPr>
              <a:t>MM</a:t>
            </a:r>
            <a:r>
              <a:rPr lang="zh-CN" altLang="en-US" sz="2000" b="1" dirty="0">
                <a:solidFill>
                  <a:srgbClr val="FF6600"/>
                </a:solidFill>
                <a:latin typeface="微软雅黑"/>
                <a:ea typeface="微软雅黑"/>
              </a:rPr>
              <a:t>事业群（</a:t>
            </a:r>
            <a:r>
              <a:rPr lang="en-US" altLang="zh-CN" sz="2000" b="1" dirty="0">
                <a:solidFill>
                  <a:srgbClr val="FF6600"/>
                </a:solidFill>
                <a:latin typeface="微软雅黑"/>
                <a:ea typeface="微软雅黑"/>
              </a:rPr>
              <a:t>B</a:t>
            </a:r>
            <a:r>
              <a:rPr lang="zh-CN" altLang="en-US" sz="2000" b="1" dirty="0">
                <a:solidFill>
                  <a:srgbClr val="FF6600"/>
                </a:solidFill>
                <a:latin typeface="微软雅黑"/>
                <a:ea typeface="微软雅黑"/>
              </a:rPr>
              <a:t>系）：</a:t>
            </a:r>
            <a:endParaRPr lang="en-US" altLang="zh-CN" sz="2000" b="1" dirty="0">
              <a:solidFill>
                <a:srgbClr val="FF6600"/>
              </a:solidFill>
              <a:latin typeface="微软雅黑"/>
              <a:ea typeface="微软雅黑"/>
            </a:endParaRPr>
          </a:p>
          <a:p>
            <a:endParaRPr lang="en-US" altLang="zh-CN" sz="1600" b="1" dirty="0">
              <a:solidFill>
                <a:srgbClr val="425166"/>
              </a:solidFill>
              <a:latin typeface="微软雅黑"/>
              <a:ea typeface="微软雅黑"/>
            </a:endParaRPr>
          </a:p>
          <a:p>
            <a:r>
              <a:rPr lang="en-US" altLang="zh-CN" sz="1600" b="1" dirty="0">
                <a:solidFill>
                  <a:srgbClr val="425166"/>
                </a:solidFill>
                <a:latin typeface="微软雅黑"/>
                <a:ea typeface="微软雅黑"/>
              </a:rPr>
              <a:t>1688.com</a:t>
            </a:r>
          </a:p>
          <a:p>
            <a:endParaRPr lang="en-US" altLang="zh-CN" sz="1600" dirty="0">
              <a:solidFill>
                <a:srgbClr val="425166"/>
              </a:solidFill>
              <a:latin typeface="微软雅黑"/>
              <a:ea typeface="微软雅黑"/>
            </a:endParaRPr>
          </a:p>
          <a:p>
            <a:r>
              <a:rPr lang="en-US" altLang="zh-CN" sz="1600" dirty="0">
                <a:solidFill>
                  <a:srgbClr val="425166"/>
                </a:solidFill>
                <a:latin typeface="微软雅黑"/>
                <a:ea typeface="微软雅黑"/>
              </a:rPr>
              <a:t>1688.com</a:t>
            </a:r>
            <a:r>
              <a:rPr lang="zh-CN" altLang="en-US" sz="1600" dirty="0">
                <a:solidFill>
                  <a:srgbClr val="425166"/>
                </a:solidFill>
                <a:latin typeface="微软雅黑"/>
                <a:ea typeface="微软雅黑"/>
              </a:rPr>
              <a:t>是中国领先的综合型内贸批发交易市场，</a:t>
            </a:r>
          </a:p>
          <a:p>
            <a:r>
              <a:rPr lang="zh-CN" altLang="en-US" sz="1600" dirty="0">
                <a:solidFill>
                  <a:srgbClr val="425166"/>
                </a:solidFill>
                <a:latin typeface="微软雅黑"/>
                <a:ea typeface="微软雅黑"/>
              </a:rPr>
              <a:t>为国内的产地工厂及批发商卖家在服装鞋包、百货、饰</a:t>
            </a:r>
          </a:p>
          <a:p>
            <a:r>
              <a:rPr lang="zh-CN" altLang="en-US" sz="1600" dirty="0">
                <a:solidFill>
                  <a:srgbClr val="425166"/>
                </a:solidFill>
                <a:latin typeface="微软雅黑"/>
                <a:ea typeface="微软雅黑"/>
              </a:rPr>
              <a:t>品、家装建材和包装材料等方面提供与批发商买家之间</a:t>
            </a:r>
          </a:p>
          <a:p>
            <a:r>
              <a:rPr lang="zh-CN" altLang="en-US" sz="1600" dirty="0">
                <a:solidFill>
                  <a:srgbClr val="425166"/>
                </a:solidFill>
                <a:latin typeface="微软雅黑"/>
                <a:ea typeface="微软雅黑"/>
              </a:rPr>
              <a:t>的撮合及线上交易服务。</a:t>
            </a:r>
            <a:endParaRPr lang="en-US" altLang="zh-CN" sz="1600" dirty="0">
              <a:solidFill>
                <a:srgbClr val="425166"/>
              </a:solidFill>
              <a:latin typeface="微软雅黑"/>
              <a:ea typeface="微软雅黑"/>
            </a:endParaRPr>
          </a:p>
          <a:p>
            <a:endParaRPr lang="en-US" altLang="zh-CN" sz="1600" dirty="0">
              <a:solidFill>
                <a:srgbClr val="425166"/>
              </a:solidFill>
              <a:latin typeface="微软雅黑"/>
              <a:ea typeface="微软雅黑"/>
            </a:endParaRPr>
          </a:p>
          <a:p>
            <a:r>
              <a:rPr lang="en-US" altLang="zh-CN" sz="1600" b="1" dirty="0">
                <a:solidFill>
                  <a:srgbClr val="425166"/>
                </a:solidFill>
                <a:latin typeface="微软雅黑"/>
                <a:ea typeface="微软雅黑"/>
              </a:rPr>
              <a:t>MBC &amp; MMC</a:t>
            </a:r>
            <a:r>
              <a:rPr lang="zh-CN" altLang="en-US" sz="1600" b="1" dirty="0">
                <a:solidFill>
                  <a:srgbClr val="425166"/>
                </a:solidFill>
                <a:latin typeface="微软雅黑"/>
                <a:ea typeface="微软雅黑"/>
              </a:rPr>
              <a:t>事业群</a:t>
            </a:r>
            <a:endParaRPr lang="en-US" altLang="zh-CN" sz="1600" b="1" dirty="0">
              <a:solidFill>
                <a:srgbClr val="425166"/>
              </a:solidFill>
              <a:latin typeface="微软雅黑"/>
              <a:ea typeface="微软雅黑"/>
            </a:endParaRPr>
          </a:p>
          <a:p>
            <a:endParaRPr lang="en-US" altLang="zh-CN" sz="1400" dirty="0"/>
          </a:p>
          <a:p>
            <a:r>
              <a:rPr lang="en-US" altLang="zh-CN" sz="1600" dirty="0">
                <a:solidFill>
                  <a:srgbClr val="425166"/>
                </a:solidFill>
                <a:latin typeface="微软雅黑"/>
                <a:ea typeface="微软雅黑"/>
              </a:rPr>
              <a:t>1999</a:t>
            </a:r>
            <a:r>
              <a:rPr lang="zh-CN" altLang="en-US" sz="1600" dirty="0">
                <a:solidFill>
                  <a:srgbClr val="425166"/>
                </a:solidFill>
                <a:latin typeface="微软雅黑"/>
                <a:ea typeface="微软雅黑"/>
              </a:rPr>
              <a:t>年阿里诞生开始即开展</a:t>
            </a:r>
            <a:r>
              <a:rPr lang="en-US" altLang="zh-CN" sz="1600" dirty="0">
                <a:solidFill>
                  <a:srgbClr val="425166"/>
                </a:solidFill>
                <a:latin typeface="微软雅黑"/>
                <a:ea typeface="微软雅黑"/>
              </a:rPr>
              <a:t>2B</a:t>
            </a:r>
            <a:r>
              <a:rPr lang="zh-CN" altLang="en-US" sz="1600" dirty="0">
                <a:solidFill>
                  <a:srgbClr val="425166"/>
                </a:solidFill>
                <a:latin typeface="微软雅黑"/>
                <a:ea typeface="微软雅黑"/>
              </a:rPr>
              <a:t>业务，</a:t>
            </a:r>
            <a:r>
              <a:rPr lang="en-US" altLang="zh-CN" sz="1600" dirty="0">
                <a:solidFill>
                  <a:srgbClr val="425166"/>
                </a:solidFill>
                <a:latin typeface="微软雅黑"/>
                <a:ea typeface="微软雅黑"/>
              </a:rPr>
              <a:t>B2B</a:t>
            </a:r>
            <a:r>
              <a:rPr lang="zh-CN" altLang="en-US" sz="1600" dirty="0">
                <a:solidFill>
                  <a:srgbClr val="425166"/>
                </a:solidFill>
                <a:latin typeface="微软雅黑"/>
                <a:ea typeface="微软雅黑"/>
              </a:rPr>
              <a:t>是阿里巴巴最早的业务，在</a:t>
            </a:r>
            <a:r>
              <a:rPr lang="en-US" altLang="zh-CN" sz="1600" dirty="0">
                <a:solidFill>
                  <a:srgbClr val="425166"/>
                </a:solidFill>
                <a:latin typeface="微软雅黑"/>
                <a:ea typeface="微软雅黑"/>
              </a:rPr>
              <a:t>2B</a:t>
            </a:r>
            <a:r>
              <a:rPr lang="zh-CN" altLang="en-US" sz="1600" dirty="0">
                <a:solidFill>
                  <a:srgbClr val="425166"/>
                </a:solidFill>
                <a:latin typeface="微软雅黑"/>
                <a:ea typeface="微软雅黑"/>
              </a:rPr>
              <a:t>领域拥有丰富的覆盖面和资源积累：比如从产地到农产品上行全链路赋能的数农、供应链、针对国际</a:t>
            </a:r>
            <a:r>
              <a:rPr lang="en-US" altLang="zh-CN" sz="1600" dirty="0">
                <a:solidFill>
                  <a:srgbClr val="425166"/>
                </a:solidFill>
                <a:latin typeface="微软雅黑"/>
                <a:ea typeface="微软雅黑"/>
              </a:rPr>
              <a:t>B2B</a:t>
            </a:r>
            <a:r>
              <a:rPr lang="zh-CN" altLang="en-US" sz="1600" dirty="0">
                <a:solidFill>
                  <a:srgbClr val="425166"/>
                </a:solidFill>
                <a:latin typeface="微软雅黑"/>
                <a:ea typeface="微软雅黑"/>
              </a:rPr>
              <a:t>市场的</a:t>
            </a:r>
            <a:r>
              <a:rPr lang="en-US" altLang="zh-CN" sz="1600" dirty="0">
                <a:solidFill>
                  <a:srgbClr val="425166"/>
                </a:solidFill>
                <a:latin typeface="微软雅黑"/>
                <a:ea typeface="微软雅黑"/>
              </a:rPr>
              <a:t>ICBU</a:t>
            </a:r>
            <a:r>
              <a:rPr lang="zh-CN" altLang="en-US" sz="1600" dirty="0">
                <a:solidFill>
                  <a:srgbClr val="425166"/>
                </a:solidFill>
                <a:latin typeface="微软雅黑"/>
                <a:ea typeface="微软雅黑"/>
              </a:rPr>
              <a:t>、针对国内</a:t>
            </a:r>
            <a:r>
              <a:rPr lang="en-US" altLang="zh-CN" sz="1600" dirty="0">
                <a:solidFill>
                  <a:srgbClr val="425166"/>
                </a:solidFill>
                <a:latin typeface="微软雅黑"/>
                <a:ea typeface="微软雅黑"/>
              </a:rPr>
              <a:t>B2B</a:t>
            </a:r>
            <a:r>
              <a:rPr lang="zh-CN" altLang="en-US" sz="1600" dirty="0">
                <a:solidFill>
                  <a:srgbClr val="425166"/>
                </a:solidFill>
                <a:latin typeface="微软雅黑"/>
                <a:ea typeface="微软雅黑"/>
              </a:rPr>
              <a:t>市场的</a:t>
            </a:r>
            <a:r>
              <a:rPr lang="en-US" altLang="zh-CN" sz="1600" dirty="0">
                <a:solidFill>
                  <a:srgbClr val="425166"/>
                </a:solidFill>
                <a:latin typeface="微软雅黑"/>
                <a:ea typeface="微软雅黑"/>
              </a:rPr>
              <a:t>CBU</a:t>
            </a:r>
            <a:r>
              <a:rPr lang="zh-CN" altLang="en-US" sz="1600" dirty="0">
                <a:solidFill>
                  <a:srgbClr val="425166"/>
                </a:solidFill>
                <a:latin typeface="微软雅黑"/>
                <a:ea typeface="微软雅黑"/>
              </a:rPr>
              <a:t> 以及强大的销售团队中供铁军 </a:t>
            </a:r>
            <a:endParaRPr lang="en-US" altLang="zh-CN" sz="1600" dirty="0">
              <a:solidFill>
                <a:srgbClr val="425166"/>
              </a:solidFill>
              <a:latin typeface="微软雅黑"/>
              <a:ea typeface="微软雅黑"/>
            </a:endParaRPr>
          </a:p>
          <a:p>
            <a:r>
              <a:rPr lang="zh-CN" altLang="en-US" sz="1600" dirty="0">
                <a:solidFill>
                  <a:srgbClr val="425166"/>
                </a:solidFill>
                <a:latin typeface="微软雅黑"/>
                <a:ea typeface="微软雅黑"/>
              </a:rPr>
              <a:t>阿里在这块土壤中不断推陈出新，比如淘特业务，即</a:t>
            </a:r>
            <a:r>
              <a:rPr lang="en-US" altLang="zh-CN" sz="1600" dirty="0">
                <a:solidFill>
                  <a:srgbClr val="425166"/>
                </a:solidFill>
                <a:latin typeface="微软雅黑"/>
                <a:ea typeface="微软雅黑"/>
              </a:rPr>
              <a:t>M2C</a:t>
            </a:r>
            <a:r>
              <a:rPr lang="zh-CN" altLang="en-US" sz="1600" dirty="0">
                <a:solidFill>
                  <a:srgbClr val="425166"/>
                </a:solidFill>
                <a:latin typeface="微软雅黑"/>
                <a:ea typeface="微软雅黑"/>
              </a:rPr>
              <a:t>，充分利用了</a:t>
            </a:r>
            <a:r>
              <a:rPr lang="en-US" altLang="zh-CN" sz="1600" dirty="0">
                <a:solidFill>
                  <a:srgbClr val="425166"/>
                </a:solidFill>
                <a:latin typeface="微软雅黑"/>
                <a:ea typeface="微软雅黑"/>
              </a:rPr>
              <a:t>B2B</a:t>
            </a:r>
            <a:r>
              <a:rPr lang="zh-CN" altLang="en-US" sz="1600" dirty="0">
                <a:solidFill>
                  <a:srgbClr val="425166"/>
                </a:solidFill>
                <a:latin typeface="微软雅黑"/>
                <a:ea typeface="微软雅黑"/>
              </a:rPr>
              <a:t>多年的工厂端</a:t>
            </a:r>
            <a:r>
              <a:rPr lang="en-US" altLang="zh-CN" sz="1600" dirty="0">
                <a:solidFill>
                  <a:srgbClr val="425166"/>
                </a:solidFill>
                <a:latin typeface="微软雅黑"/>
                <a:ea typeface="微软雅黑"/>
              </a:rPr>
              <a:t>+</a:t>
            </a:r>
            <a:r>
              <a:rPr lang="zh-CN" altLang="en-US" sz="1600" dirty="0">
                <a:solidFill>
                  <a:srgbClr val="425166"/>
                </a:solidFill>
                <a:latin typeface="微软雅黑"/>
                <a:ea typeface="微软雅黑"/>
              </a:rPr>
              <a:t>供应链端资源</a:t>
            </a:r>
            <a:endParaRPr lang="en-US" altLang="zh-CN" sz="1600" dirty="0">
              <a:solidFill>
                <a:srgbClr val="425166"/>
              </a:solidFill>
              <a:latin typeface="微软雅黑"/>
              <a:ea typeface="微软雅黑"/>
            </a:endParaRPr>
          </a:p>
          <a:p>
            <a:endParaRPr lang="en-US" altLang="zh-CN" sz="2000" dirty="0"/>
          </a:p>
          <a:p>
            <a:endParaRPr lang="zh-CN" altLang="zh-CN" sz="2000" dirty="0">
              <a:latin typeface="微软雅黑" panose="020B0503020204020204" pitchFamily="34" charset="-122"/>
              <a:ea typeface="微软雅黑" panose="020B0503020204020204" pitchFamily="34" charset="-122"/>
            </a:endParaRPr>
          </a:p>
        </p:txBody>
      </p:sp>
      <p:pic>
        <p:nvPicPr>
          <p:cNvPr id="12" name="图片 11">
            <a:extLst>
              <a:ext uri="{FF2B5EF4-FFF2-40B4-BE49-F238E27FC236}">
                <a16:creationId xmlns:a16="http://schemas.microsoft.com/office/drawing/2014/main" id="{2B87E105-C321-4C47-B36C-E9009B21C660}"/>
              </a:ext>
            </a:extLst>
          </p:cNvPr>
          <p:cNvPicPr>
            <a:picLocks noChangeAspect="1"/>
          </p:cNvPicPr>
          <p:nvPr/>
        </p:nvPicPr>
        <p:blipFill>
          <a:blip r:embed="rId4"/>
          <a:stretch>
            <a:fillRect/>
          </a:stretch>
        </p:blipFill>
        <p:spPr>
          <a:xfrm>
            <a:off x="1472798" y="1723721"/>
            <a:ext cx="659356" cy="674207"/>
          </a:xfrm>
          <a:prstGeom prst="rect">
            <a:avLst/>
          </a:prstGeom>
        </p:spPr>
      </p:pic>
      <p:sp>
        <p:nvSpPr>
          <p:cNvPr id="16" name="文本框 15">
            <a:extLst>
              <a:ext uri="{FF2B5EF4-FFF2-40B4-BE49-F238E27FC236}">
                <a16:creationId xmlns:a16="http://schemas.microsoft.com/office/drawing/2014/main" id="{5BC5EF19-40A0-401C-AD44-28C466368186}"/>
              </a:ext>
            </a:extLst>
          </p:cNvPr>
          <p:cNvSpPr txBox="1"/>
          <p:nvPr/>
        </p:nvSpPr>
        <p:spPr>
          <a:xfrm>
            <a:off x="5987141" y="544095"/>
            <a:ext cx="5162653" cy="2369880"/>
          </a:xfrm>
          <a:prstGeom prst="rect">
            <a:avLst/>
          </a:prstGeom>
          <a:noFill/>
        </p:spPr>
        <p:txBody>
          <a:bodyPr wrap="square" rtlCol="0">
            <a:spAutoFit/>
          </a:bodyPr>
          <a:lstStyle/>
          <a:p>
            <a:r>
              <a:rPr lang="zh-CN" altLang="en-US" sz="2000" b="1" dirty="0">
                <a:solidFill>
                  <a:srgbClr val="FF6600"/>
                </a:solidFill>
                <a:latin typeface="微软雅黑"/>
                <a:ea typeface="微软雅黑"/>
              </a:rPr>
              <a:t>云智能事业群：</a:t>
            </a:r>
            <a:endParaRPr lang="en-US" altLang="zh-CN" sz="2000" b="1" dirty="0">
              <a:solidFill>
                <a:srgbClr val="FF6600"/>
              </a:solidFill>
              <a:latin typeface="微软雅黑"/>
              <a:ea typeface="微软雅黑"/>
            </a:endParaRPr>
          </a:p>
          <a:p>
            <a:endParaRPr lang="en-US" altLang="zh-CN" sz="1600" b="1" dirty="0">
              <a:solidFill>
                <a:srgbClr val="425166"/>
              </a:solidFill>
              <a:latin typeface="微软雅黑"/>
              <a:ea typeface="微软雅黑"/>
            </a:endParaRPr>
          </a:p>
          <a:p>
            <a:r>
              <a:rPr lang="zh-CN" altLang="en-US" sz="1600" b="1" dirty="0">
                <a:solidFill>
                  <a:srgbClr val="425166"/>
                </a:solidFill>
                <a:latin typeface="微软雅黑"/>
                <a:ea typeface="微软雅黑"/>
              </a:rPr>
              <a:t>阿里云</a:t>
            </a:r>
            <a:endParaRPr lang="en-US" altLang="zh-CN" sz="1600" dirty="0">
              <a:solidFill>
                <a:srgbClr val="425166"/>
              </a:solidFill>
              <a:latin typeface="微软雅黑"/>
              <a:ea typeface="微软雅黑"/>
            </a:endParaRPr>
          </a:p>
          <a:p>
            <a:endParaRPr lang="en-US" altLang="zh-CN" sz="1600" dirty="0">
              <a:solidFill>
                <a:srgbClr val="425166"/>
              </a:solidFill>
              <a:latin typeface="微软雅黑"/>
              <a:ea typeface="微软雅黑"/>
            </a:endParaRPr>
          </a:p>
          <a:p>
            <a:r>
              <a:rPr lang="zh-CN" altLang="en-US" sz="1600" dirty="0">
                <a:solidFill>
                  <a:srgbClr val="425166"/>
                </a:solidFill>
                <a:latin typeface="微软雅黑"/>
                <a:ea typeface="微软雅黑"/>
              </a:rPr>
              <a:t>阿里巴巴集团是世界第三大、亚太地区最大的基础设施</a:t>
            </a:r>
          </a:p>
          <a:p>
            <a:r>
              <a:rPr lang="zh-CN" altLang="en-US" sz="1600" dirty="0">
                <a:solidFill>
                  <a:srgbClr val="425166"/>
                </a:solidFill>
                <a:latin typeface="微软雅黑"/>
                <a:ea typeface="微软雅黑"/>
              </a:rPr>
              <a:t>即服务提供商。阿里巴巴集团也是中国最大的公有云服务提供商。我们的云计算业务部门阿里云核心技术的发展源自于满足阿里巴巴集团自身庞大而複杂且涵盖支付和物流的核心商业业务的需求。</a:t>
            </a:r>
            <a:endParaRPr lang="zh-CN" altLang="zh-CN" sz="2000" dirty="0">
              <a:latin typeface="微软雅黑" panose="020B0503020204020204" pitchFamily="34" charset="-122"/>
              <a:ea typeface="微软雅黑" panose="020B0503020204020204" pitchFamily="34" charset="-122"/>
            </a:endParaRPr>
          </a:p>
        </p:txBody>
      </p:sp>
      <p:sp>
        <p:nvSpPr>
          <p:cNvPr id="17" name="矩形: 圆角 16">
            <a:extLst>
              <a:ext uri="{FF2B5EF4-FFF2-40B4-BE49-F238E27FC236}">
                <a16:creationId xmlns:a16="http://schemas.microsoft.com/office/drawing/2014/main" id="{E42518F9-4BC5-4F91-AF6B-DD21C3CCBFD6}"/>
              </a:ext>
            </a:extLst>
          </p:cNvPr>
          <p:cNvSpPr/>
          <p:nvPr/>
        </p:nvSpPr>
        <p:spPr>
          <a:xfrm>
            <a:off x="27492" y="1207575"/>
            <a:ext cx="5445760" cy="4744720"/>
          </a:xfrm>
          <a:prstGeom prst="roundRect">
            <a:avLst/>
          </a:prstGeom>
          <a:noFill/>
          <a:ln>
            <a:solidFill>
              <a:srgbClr val="6B778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19" name="图片 18">
            <a:extLst>
              <a:ext uri="{FF2B5EF4-FFF2-40B4-BE49-F238E27FC236}">
                <a16:creationId xmlns:a16="http://schemas.microsoft.com/office/drawing/2014/main" id="{99710EFA-48B4-42C0-87B9-581053034885}"/>
              </a:ext>
            </a:extLst>
          </p:cNvPr>
          <p:cNvPicPr>
            <a:picLocks noChangeAspect="1"/>
          </p:cNvPicPr>
          <p:nvPr/>
        </p:nvPicPr>
        <p:blipFill>
          <a:blip r:embed="rId5"/>
          <a:stretch>
            <a:fillRect/>
          </a:stretch>
        </p:blipFill>
        <p:spPr>
          <a:xfrm>
            <a:off x="6822897" y="947687"/>
            <a:ext cx="687748" cy="687748"/>
          </a:xfrm>
          <a:prstGeom prst="rect">
            <a:avLst/>
          </a:prstGeom>
        </p:spPr>
      </p:pic>
      <p:sp>
        <p:nvSpPr>
          <p:cNvPr id="20" name="矩形: 圆角 19">
            <a:extLst>
              <a:ext uri="{FF2B5EF4-FFF2-40B4-BE49-F238E27FC236}">
                <a16:creationId xmlns:a16="http://schemas.microsoft.com/office/drawing/2014/main" id="{8D888751-B2B6-44EB-9BB1-421127D9222F}"/>
              </a:ext>
            </a:extLst>
          </p:cNvPr>
          <p:cNvSpPr/>
          <p:nvPr/>
        </p:nvSpPr>
        <p:spPr>
          <a:xfrm>
            <a:off x="5839012" y="396240"/>
            <a:ext cx="5293360" cy="2753360"/>
          </a:xfrm>
          <a:prstGeom prst="roundRect">
            <a:avLst/>
          </a:prstGeom>
          <a:noFill/>
          <a:ln>
            <a:solidFill>
              <a:srgbClr val="6B778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3EBDCABC-DD36-4EBB-8AD0-CBFA01B42340}"/>
              </a:ext>
            </a:extLst>
          </p:cNvPr>
          <p:cNvSpPr txBox="1"/>
          <p:nvPr/>
        </p:nvSpPr>
        <p:spPr>
          <a:xfrm>
            <a:off x="5987141" y="3648550"/>
            <a:ext cx="5162653" cy="2369880"/>
          </a:xfrm>
          <a:prstGeom prst="rect">
            <a:avLst/>
          </a:prstGeom>
          <a:noFill/>
        </p:spPr>
        <p:txBody>
          <a:bodyPr wrap="square" rtlCol="0">
            <a:spAutoFit/>
          </a:bodyPr>
          <a:lstStyle/>
          <a:p>
            <a:r>
              <a:rPr lang="zh-CN" altLang="en-US" sz="2000" b="1" dirty="0">
                <a:solidFill>
                  <a:srgbClr val="FF6600"/>
                </a:solidFill>
                <a:latin typeface="微软雅黑"/>
                <a:ea typeface="微软雅黑"/>
              </a:rPr>
              <a:t>新零售事业群：</a:t>
            </a:r>
            <a:endParaRPr lang="en-US" altLang="zh-CN" sz="2000" b="1" dirty="0">
              <a:solidFill>
                <a:srgbClr val="FF6600"/>
              </a:solidFill>
              <a:latin typeface="微软雅黑"/>
              <a:ea typeface="微软雅黑"/>
            </a:endParaRPr>
          </a:p>
          <a:p>
            <a:endParaRPr lang="en-US" altLang="zh-CN" sz="1600" b="1" dirty="0">
              <a:solidFill>
                <a:srgbClr val="425166"/>
              </a:solidFill>
              <a:latin typeface="微软雅黑"/>
              <a:ea typeface="微软雅黑"/>
            </a:endParaRPr>
          </a:p>
          <a:p>
            <a:r>
              <a:rPr lang="zh-CN" altLang="en-US" sz="1600" b="1" dirty="0">
                <a:solidFill>
                  <a:srgbClr val="425166"/>
                </a:solidFill>
                <a:latin typeface="微软雅黑"/>
                <a:ea typeface="微软雅黑"/>
              </a:rPr>
              <a:t>速卖通及天猫淘宝海外</a:t>
            </a:r>
            <a:endParaRPr lang="en-US" altLang="zh-CN" sz="1600" b="1" dirty="0">
              <a:solidFill>
                <a:srgbClr val="425166"/>
              </a:solidFill>
              <a:latin typeface="微软雅黑"/>
              <a:ea typeface="微软雅黑"/>
            </a:endParaRPr>
          </a:p>
          <a:p>
            <a:endParaRPr lang="en-US" altLang="zh-CN" sz="1600" dirty="0">
              <a:solidFill>
                <a:srgbClr val="425166"/>
              </a:solidFill>
              <a:latin typeface="微软雅黑"/>
              <a:ea typeface="微软雅黑"/>
            </a:endParaRPr>
          </a:p>
          <a:p>
            <a:r>
              <a:rPr lang="zh-CN" altLang="en-US" sz="1600" dirty="0">
                <a:solidFill>
                  <a:srgbClr val="425166"/>
                </a:solidFill>
                <a:latin typeface="微软雅黑"/>
                <a:ea typeface="微软雅黑"/>
              </a:rPr>
              <a:t>速卖通是一个全球交易市场，使全球消费者得以直接从</a:t>
            </a:r>
          </a:p>
          <a:p>
            <a:r>
              <a:rPr lang="zh-CN" altLang="en-US" sz="1600" dirty="0">
                <a:solidFill>
                  <a:srgbClr val="425166"/>
                </a:solidFill>
                <a:latin typeface="微软雅黑"/>
                <a:ea typeface="微软雅黑"/>
              </a:rPr>
              <a:t>中国乃至全球的制造商和经销商购买商品。消费者可以通过速卖通</a:t>
            </a:r>
            <a:r>
              <a:rPr lang="en-US" altLang="zh-CN" sz="1600" dirty="0">
                <a:solidFill>
                  <a:srgbClr val="425166"/>
                </a:solidFill>
                <a:latin typeface="微软雅黑"/>
                <a:ea typeface="微软雅黑"/>
              </a:rPr>
              <a:t>APP</a:t>
            </a:r>
            <a:r>
              <a:rPr lang="zh-CN" altLang="en-US" sz="1600" dirty="0">
                <a:solidFill>
                  <a:srgbClr val="425166"/>
                </a:solidFill>
                <a:latin typeface="微软雅黑"/>
                <a:ea typeface="微软雅黑"/>
              </a:rPr>
              <a:t>或者网站购物。速卖通的主要消费者市场包括俄罗斯、美国、巴西、西班牙和法国。速卖通俄罗斯业务是速卖通业务的重要部分。</a:t>
            </a:r>
            <a:endParaRPr lang="zh-CN" altLang="zh-CN" sz="2000" dirty="0">
              <a:latin typeface="微软雅黑" panose="020B0503020204020204" pitchFamily="34" charset="-122"/>
              <a:ea typeface="微软雅黑" panose="020B0503020204020204" pitchFamily="34" charset="-122"/>
            </a:endParaRPr>
          </a:p>
        </p:txBody>
      </p:sp>
      <p:grpSp>
        <p:nvGrpSpPr>
          <p:cNvPr id="27" name="组合 26">
            <a:extLst>
              <a:ext uri="{FF2B5EF4-FFF2-40B4-BE49-F238E27FC236}">
                <a16:creationId xmlns:a16="http://schemas.microsoft.com/office/drawing/2014/main" id="{E369DE5C-3681-4DD3-9671-611668D2312B}"/>
              </a:ext>
            </a:extLst>
          </p:cNvPr>
          <p:cNvGrpSpPr/>
          <p:nvPr/>
        </p:nvGrpSpPr>
        <p:grpSpPr>
          <a:xfrm>
            <a:off x="8182927" y="4126476"/>
            <a:ext cx="3633153" cy="447040"/>
            <a:chOff x="8182927" y="3994396"/>
            <a:chExt cx="3633153" cy="447040"/>
          </a:xfrm>
        </p:grpSpPr>
        <p:pic>
          <p:nvPicPr>
            <p:cNvPr id="23" name="图片 22">
              <a:extLst>
                <a:ext uri="{FF2B5EF4-FFF2-40B4-BE49-F238E27FC236}">
                  <a16:creationId xmlns:a16="http://schemas.microsoft.com/office/drawing/2014/main" id="{B9EBB901-9614-4B0B-9E77-E33DD6584AA5}"/>
                </a:ext>
              </a:extLst>
            </p:cNvPr>
            <p:cNvPicPr>
              <a:picLocks noChangeAspect="1"/>
            </p:cNvPicPr>
            <p:nvPr/>
          </p:nvPicPr>
          <p:blipFill rotWithShape="1">
            <a:blip r:embed="rId6"/>
            <a:srcRect t="27395" b="23082"/>
            <a:stretch/>
          </p:blipFill>
          <p:spPr>
            <a:xfrm>
              <a:off x="8182927" y="3994396"/>
              <a:ext cx="1799721" cy="447040"/>
            </a:xfrm>
            <a:prstGeom prst="rect">
              <a:avLst/>
            </a:prstGeom>
          </p:spPr>
        </p:pic>
        <p:pic>
          <p:nvPicPr>
            <p:cNvPr id="25" name="图片 24">
              <a:extLst>
                <a:ext uri="{FF2B5EF4-FFF2-40B4-BE49-F238E27FC236}">
                  <a16:creationId xmlns:a16="http://schemas.microsoft.com/office/drawing/2014/main" id="{E7FD68AE-4D2B-458D-ADF4-6ACA593BF895}"/>
                </a:ext>
              </a:extLst>
            </p:cNvPr>
            <p:cNvPicPr>
              <a:picLocks noChangeAspect="1"/>
            </p:cNvPicPr>
            <p:nvPr/>
          </p:nvPicPr>
          <p:blipFill>
            <a:blip r:embed="rId7"/>
            <a:stretch>
              <a:fillRect/>
            </a:stretch>
          </p:blipFill>
          <p:spPr>
            <a:xfrm>
              <a:off x="10088880" y="4084921"/>
              <a:ext cx="1727200" cy="265989"/>
            </a:xfrm>
            <a:prstGeom prst="rect">
              <a:avLst/>
            </a:prstGeom>
          </p:spPr>
        </p:pic>
      </p:grpSp>
      <p:sp>
        <p:nvSpPr>
          <p:cNvPr id="26" name="矩形: 圆角 25">
            <a:extLst>
              <a:ext uri="{FF2B5EF4-FFF2-40B4-BE49-F238E27FC236}">
                <a16:creationId xmlns:a16="http://schemas.microsoft.com/office/drawing/2014/main" id="{AD9B8AB1-C51A-4192-98BA-93881D0852E8}"/>
              </a:ext>
            </a:extLst>
          </p:cNvPr>
          <p:cNvSpPr/>
          <p:nvPr/>
        </p:nvSpPr>
        <p:spPr>
          <a:xfrm>
            <a:off x="5839012" y="3470215"/>
            <a:ext cx="5977068" cy="2753360"/>
          </a:xfrm>
          <a:prstGeom prst="roundRect">
            <a:avLst/>
          </a:prstGeom>
          <a:noFill/>
          <a:ln>
            <a:solidFill>
              <a:srgbClr val="6B778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14" name="图片 13">
            <a:extLst>
              <a:ext uri="{FF2B5EF4-FFF2-40B4-BE49-F238E27FC236}">
                <a16:creationId xmlns:a16="http://schemas.microsoft.com/office/drawing/2014/main" id="{465A8C83-0593-416D-A0D3-1F25FA2A23EF}"/>
              </a:ext>
            </a:extLst>
          </p:cNvPr>
          <p:cNvPicPr>
            <a:picLocks noChangeAspect="1"/>
          </p:cNvPicPr>
          <p:nvPr/>
        </p:nvPicPr>
        <p:blipFill>
          <a:blip r:embed="rId8"/>
          <a:stretch>
            <a:fillRect/>
          </a:stretch>
        </p:blipFill>
        <p:spPr>
          <a:xfrm>
            <a:off x="2438070" y="3429000"/>
            <a:ext cx="507636" cy="507636"/>
          </a:xfrm>
          <a:prstGeom prst="rect">
            <a:avLst/>
          </a:prstGeom>
        </p:spPr>
      </p:pic>
    </p:spTree>
    <p:extLst>
      <p:ext uri="{BB962C8B-B14F-4D97-AF65-F5344CB8AC3E}">
        <p14:creationId xmlns:p14="http://schemas.microsoft.com/office/powerpoint/2010/main" val="2927433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33">
            <a:extLst>
              <a:ext uri="{FF2B5EF4-FFF2-40B4-BE49-F238E27FC236}">
                <a16:creationId xmlns:a16="http://schemas.microsoft.com/office/drawing/2014/main" id="{ED9D0A5F-BB5A-4463-A125-4C3B41A08FBA}"/>
              </a:ext>
            </a:extLst>
          </p:cNvPr>
          <p:cNvSpPr txBox="1"/>
          <p:nvPr/>
        </p:nvSpPr>
        <p:spPr>
          <a:xfrm>
            <a:off x="317861" y="716855"/>
            <a:ext cx="7343297" cy="461665"/>
          </a:xfrm>
          <a:prstGeom prst="rect">
            <a:avLst/>
          </a:prstGeom>
          <a:noFill/>
        </p:spPr>
        <p:txBody>
          <a:bodyPr wrap="square" rtlCol="0">
            <a:spAutoFit/>
          </a:bodyPr>
          <a:lstStyle/>
          <a:p>
            <a:r>
              <a:rPr lang="zh-CN" altLang="en-US" sz="2400" b="1" dirty="0">
                <a:solidFill>
                  <a:srgbClr val="FF6600"/>
                </a:solidFill>
                <a:latin typeface="微软雅黑" panose="020B0503020204020204" pitchFamily="34" charset="-122"/>
                <a:ea typeface="微软雅黑" panose="020B0503020204020204" pitchFamily="34" charset="-122"/>
              </a:rPr>
              <a:t>阿里招聘中心在阿里招聘流程的支撑作用</a:t>
            </a:r>
          </a:p>
        </p:txBody>
      </p:sp>
      <p:grpSp>
        <p:nvGrpSpPr>
          <p:cNvPr id="35" name="组合 34">
            <a:extLst>
              <a:ext uri="{FF2B5EF4-FFF2-40B4-BE49-F238E27FC236}">
                <a16:creationId xmlns:a16="http://schemas.microsoft.com/office/drawing/2014/main" id="{4096A468-C19E-45ED-BAC6-3B6123DFE35A}"/>
              </a:ext>
            </a:extLst>
          </p:cNvPr>
          <p:cNvGrpSpPr/>
          <p:nvPr/>
        </p:nvGrpSpPr>
        <p:grpSpPr>
          <a:xfrm>
            <a:off x="436880" y="1283799"/>
            <a:ext cx="11092028" cy="4820972"/>
            <a:chOff x="395936" y="1652660"/>
            <a:chExt cx="11445040" cy="5098738"/>
          </a:xfrm>
        </p:grpSpPr>
        <p:grpSp>
          <p:nvGrpSpPr>
            <p:cNvPr id="36" name="组合 35">
              <a:extLst>
                <a:ext uri="{FF2B5EF4-FFF2-40B4-BE49-F238E27FC236}">
                  <a16:creationId xmlns:a16="http://schemas.microsoft.com/office/drawing/2014/main" id="{7A793797-0A46-4EF5-9690-792E39836A5E}"/>
                </a:ext>
              </a:extLst>
            </p:cNvPr>
            <p:cNvGrpSpPr/>
            <p:nvPr/>
          </p:nvGrpSpPr>
          <p:grpSpPr>
            <a:xfrm>
              <a:off x="395936" y="1652660"/>
              <a:ext cx="11445040" cy="4993060"/>
              <a:chOff x="-82840" y="1391103"/>
              <a:chExt cx="11403283" cy="5391314"/>
            </a:xfrm>
            <a:solidFill>
              <a:srgbClr val="FCB627"/>
            </a:solidFill>
          </p:grpSpPr>
          <p:sp>
            <p:nvSpPr>
              <p:cNvPr id="50" name="圆角矩形 39">
                <a:extLst>
                  <a:ext uri="{FF2B5EF4-FFF2-40B4-BE49-F238E27FC236}">
                    <a16:creationId xmlns:a16="http://schemas.microsoft.com/office/drawing/2014/main" id="{059F6F90-CDC2-4FF3-940D-2A8223FA4480}"/>
                  </a:ext>
                </a:extLst>
              </p:cNvPr>
              <p:cNvSpPr/>
              <p:nvPr/>
            </p:nvSpPr>
            <p:spPr>
              <a:xfrm>
                <a:off x="1071268" y="2520114"/>
                <a:ext cx="10204737" cy="996451"/>
              </a:xfrm>
              <a:prstGeom prst="roundRect">
                <a:avLst/>
              </a:prstGeom>
              <a:solidFill>
                <a:srgbClr val="D9D9D9"/>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1219200">
                  <a:defRPr/>
                </a:pPr>
                <a:endParaRPr lang="zh-CN" altLang="en-US" sz="1865">
                  <a:solidFill>
                    <a:prstClr val="white"/>
                  </a:solidFill>
                  <a:latin typeface="微软雅黑" panose="020B0503020204020204" pitchFamily="34" charset="-122"/>
                  <a:ea typeface="微软雅黑" panose="020B0503020204020204" pitchFamily="34" charset="-122"/>
                  <a:cs typeface="微软雅黑"/>
                </a:endParaRPr>
              </a:p>
            </p:txBody>
          </p:sp>
          <p:grpSp>
            <p:nvGrpSpPr>
              <p:cNvPr id="51" name="组合 50">
                <a:extLst>
                  <a:ext uri="{FF2B5EF4-FFF2-40B4-BE49-F238E27FC236}">
                    <a16:creationId xmlns:a16="http://schemas.microsoft.com/office/drawing/2014/main" id="{566095D0-DBD5-47AD-BF3B-3B461755CAA7}"/>
                  </a:ext>
                </a:extLst>
              </p:cNvPr>
              <p:cNvGrpSpPr/>
              <p:nvPr/>
            </p:nvGrpSpPr>
            <p:grpSpPr>
              <a:xfrm>
                <a:off x="-82840" y="1391103"/>
                <a:ext cx="11403283" cy="5391314"/>
                <a:chOff x="-651071" y="633850"/>
                <a:chExt cx="12336959" cy="6200407"/>
              </a:xfrm>
              <a:grpFill/>
            </p:grpSpPr>
            <p:grpSp>
              <p:nvGrpSpPr>
                <p:cNvPr id="52" name="组合 51">
                  <a:extLst>
                    <a:ext uri="{FF2B5EF4-FFF2-40B4-BE49-F238E27FC236}">
                      <a16:creationId xmlns:a16="http://schemas.microsoft.com/office/drawing/2014/main" id="{4DAE4F99-15C2-4787-9F63-8707A32B3576}"/>
                    </a:ext>
                  </a:extLst>
                </p:cNvPr>
                <p:cNvGrpSpPr/>
                <p:nvPr/>
              </p:nvGrpSpPr>
              <p:grpSpPr>
                <a:xfrm>
                  <a:off x="-526268" y="5649202"/>
                  <a:ext cx="12152392" cy="1185055"/>
                  <a:chOff x="-556138" y="-82048"/>
                  <a:chExt cx="12152392" cy="2580796"/>
                </a:xfrm>
                <a:grpFill/>
              </p:grpSpPr>
              <p:sp>
                <p:nvSpPr>
                  <p:cNvPr id="77" name="圆角矩形 37">
                    <a:extLst>
                      <a:ext uri="{FF2B5EF4-FFF2-40B4-BE49-F238E27FC236}">
                        <a16:creationId xmlns:a16="http://schemas.microsoft.com/office/drawing/2014/main" id="{1B9731B6-3DC0-407D-BD82-F526BB92E1E3}"/>
                      </a:ext>
                    </a:extLst>
                  </p:cNvPr>
                  <p:cNvSpPr/>
                  <p:nvPr/>
                </p:nvSpPr>
                <p:spPr>
                  <a:xfrm>
                    <a:off x="561109" y="509156"/>
                    <a:ext cx="11035145" cy="1652153"/>
                  </a:xfrm>
                  <a:prstGeom prst="roundRect">
                    <a:avLst/>
                  </a:prstGeom>
                  <a:solidFill>
                    <a:schemeClr val="bg1">
                      <a:lumMod val="8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1219200">
                      <a:defRPr/>
                    </a:pPr>
                    <a:endParaRPr lang="zh-CN" altLang="en-US" sz="1865">
                      <a:solidFill>
                        <a:prstClr val="white"/>
                      </a:solidFill>
                      <a:latin typeface="微软雅黑" panose="020B0503020204020204" pitchFamily="34" charset="-122"/>
                      <a:ea typeface="微软雅黑" panose="020B0503020204020204" pitchFamily="34" charset="-122"/>
                      <a:cs typeface="微软雅黑"/>
                    </a:endParaRPr>
                  </a:p>
                </p:txBody>
              </p:sp>
              <p:sp>
                <p:nvSpPr>
                  <p:cNvPr id="78" name="文本框 77">
                    <a:extLst>
                      <a:ext uri="{FF2B5EF4-FFF2-40B4-BE49-F238E27FC236}">
                        <a16:creationId xmlns:a16="http://schemas.microsoft.com/office/drawing/2014/main" id="{94D9B219-54D9-4B0C-901C-F8E59956B0EA}"/>
                      </a:ext>
                    </a:extLst>
                  </p:cNvPr>
                  <p:cNvSpPr txBox="1"/>
                  <p:nvPr/>
                </p:nvSpPr>
                <p:spPr>
                  <a:xfrm>
                    <a:off x="-556138" y="-82048"/>
                    <a:ext cx="852435" cy="2580796"/>
                  </a:xfrm>
                  <a:prstGeom prst="rect">
                    <a:avLst/>
                  </a:prstGeom>
                  <a:solidFill>
                    <a:srgbClr val="558ED5"/>
                  </a:solidFill>
                </p:spPr>
                <p:style>
                  <a:lnRef idx="0">
                    <a:schemeClr val="accent5"/>
                  </a:lnRef>
                  <a:fillRef idx="3">
                    <a:schemeClr val="accent5"/>
                  </a:fillRef>
                  <a:effectRef idx="3">
                    <a:schemeClr val="accent5"/>
                  </a:effectRef>
                  <a:fontRef idx="minor">
                    <a:schemeClr val="lt1"/>
                  </a:fontRef>
                </p:style>
                <p:txBody>
                  <a:bodyPr>
                    <a:spAutoFit/>
                  </a:bodyPr>
                  <a:lstStyle>
                    <a:defPPr>
                      <a:defRPr lang="zh-CN"/>
                    </a:defPPr>
                    <a:lvl1pPr algn="ctr">
                      <a:defRPr sz="2400"/>
                    </a:lvl1pPr>
                  </a:lstStyle>
                  <a:p>
                    <a:pP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入职小管家</a:t>
                    </a:r>
                  </a:p>
                </p:txBody>
              </p:sp>
            </p:grpSp>
            <p:grpSp>
              <p:nvGrpSpPr>
                <p:cNvPr id="53" name="组合 52">
                  <a:extLst>
                    <a:ext uri="{FF2B5EF4-FFF2-40B4-BE49-F238E27FC236}">
                      <a16:creationId xmlns:a16="http://schemas.microsoft.com/office/drawing/2014/main" id="{4469ABCC-203A-46E7-A9E3-0AB891F1538B}"/>
                    </a:ext>
                  </a:extLst>
                </p:cNvPr>
                <p:cNvGrpSpPr/>
                <p:nvPr/>
              </p:nvGrpSpPr>
              <p:grpSpPr>
                <a:xfrm>
                  <a:off x="-651071" y="633850"/>
                  <a:ext cx="12288888" cy="1164554"/>
                  <a:chOff x="-692634" y="509156"/>
                  <a:chExt cx="12288888" cy="1652153"/>
                </a:xfrm>
                <a:grpFill/>
              </p:grpSpPr>
              <p:sp>
                <p:nvSpPr>
                  <p:cNvPr id="75" name="圆角矩形 35">
                    <a:extLst>
                      <a:ext uri="{FF2B5EF4-FFF2-40B4-BE49-F238E27FC236}">
                        <a16:creationId xmlns:a16="http://schemas.microsoft.com/office/drawing/2014/main" id="{3213666B-32B9-443A-8E8D-91C0080190BB}"/>
                      </a:ext>
                    </a:extLst>
                  </p:cNvPr>
                  <p:cNvSpPr/>
                  <p:nvPr/>
                </p:nvSpPr>
                <p:spPr>
                  <a:xfrm>
                    <a:off x="561109" y="509156"/>
                    <a:ext cx="11035145" cy="1652153"/>
                  </a:xfrm>
                  <a:prstGeom prst="roundRect">
                    <a:avLst/>
                  </a:prstGeom>
                  <a:solidFill>
                    <a:srgbClr val="D9D9D9"/>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1219200">
                      <a:defRPr/>
                    </a:pPr>
                    <a:endParaRPr lang="zh-CN" altLang="en-US" sz="1865">
                      <a:solidFill>
                        <a:prstClr val="white"/>
                      </a:solidFill>
                      <a:latin typeface="微软雅黑" panose="020B0503020204020204" pitchFamily="34" charset="-122"/>
                      <a:ea typeface="微软雅黑" panose="020B0503020204020204" pitchFamily="34" charset="-122"/>
                      <a:cs typeface="微软雅黑"/>
                    </a:endParaRPr>
                  </a:p>
                </p:txBody>
              </p:sp>
              <p:sp>
                <p:nvSpPr>
                  <p:cNvPr id="76" name="文本框 75">
                    <a:extLst>
                      <a:ext uri="{FF2B5EF4-FFF2-40B4-BE49-F238E27FC236}">
                        <a16:creationId xmlns:a16="http://schemas.microsoft.com/office/drawing/2014/main" id="{9F219DA1-A221-4BDF-AA6D-0CCAFAB7F73B}"/>
                      </a:ext>
                    </a:extLst>
                  </p:cNvPr>
                  <p:cNvSpPr txBox="1"/>
                  <p:nvPr/>
                </p:nvSpPr>
                <p:spPr>
                  <a:xfrm>
                    <a:off x="-692634" y="664516"/>
                    <a:ext cx="1071707" cy="1175046"/>
                  </a:xfrm>
                  <a:prstGeom prst="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a:spAutoFit/>
                  </a:bodyPr>
                  <a:lstStyle>
                    <a:defPPr>
                      <a:defRPr lang="zh-CN"/>
                    </a:defPPr>
                    <a:lvl1pPr algn="ctr">
                      <a:defRPr sz="2000"/>
                    </a:lvl1pPr>
                  </a:lstStyle>
                  <a:p>
                    <a:pP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业务</a:t>
                    </a:r>
                    <a:r>
                      <a:rPr lang="en-US" altLang="zh-CN" sz="1865" dirty="0">
                        <a:solidFill>
                          <a:prstClr val="white"/>
                        </a:solidFill>
                        <a:latin typeface="微软雅黑" panose="020B0503020204020204" pitchFamily="34" charset="-122"/>
                        <a:ea typeface="微软雅黑" panose="020B0503020204020204" pitchFamily="34" charset="-122"/>
                        <a:cs typeface="微软雅黑"/>
                      </a:rPr>
                      <a:t>leader</a:t>
                    </a:r>
                    <a:endParaRPr lang="zh-CN" altLang="en-US" sz="1865" dirty="0">
                      <a:solidFill>
                        <a:prstClr val="white"/>
                      </a:solidFill>
                      <a:latin typeface="微软雅黑" panose="020B0503020204020204" pitchFamily="34" charset="-122"/>
                      <a:ea typeface="微软雅黑" panose="020B0503020204020204" pitchFamily="34" charset="-122"/>
                      <a:cs typeface="微软雅黑"/>
                    </a:endParaRPr>
                  </a:p>
                </p:txBody>
              </p:sp>
            </p:grpSp>
            <p:sp>
              <p:nvSpPr>
                <p:cNvPr id="54" name="圆角矩形 8">
                  <a:extLst>
                    <a:ext uri="{FF2B5EF4-FFF2-40B4-BE49-F238E27FC236}">
                      <a16:creationId xmlns:a16="http://schemas.microsoft.com/office/drawing/2014/main" id="{5B976553-2333-4D9D-A240-A27270260621}"/>
                    </a:ext>
                  </a:extLst>
                </p:cNvPr>
                <p:cNvSpPr/>
                <p:nvPr/>
              </p:nvSpPr>
              <p:spPr>
                <a:xfrm>
                  <a:off x="602671" y="3162299"/>
                  <a:ext cx="11035145" cy="1145992"/>
                </a:xfrm>
                <a:prstGeom prst="roundRect">
                  <a:avLst/>
                </a:prstGeom>
                <a:solidFill>
                  <a:srgbClr val="D9D9D9"/>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1219200">
                    <a:defRPr/>
                  </a:pPr>
                  <a:endParaRPr lang="zh-CN" altLang="en-US" sz="1865">
                    <a:solidFill>
                      <a:prstClr val="white"/>
                    </a:solidFill>
                    <a:latin typeface="微软雅黑" panose="020B0503020204020204" pitchFamily="34" charset="-122"/>
                    <a:ea typeface="微软雅黑" panose="020B0503020204020204" pitchFamily="34" charset="-122"/>
                    <a:cs typeface="微软雅黑"/>
                  </a:endParaRPr>
                </a:p>
              </p:txBody>
            </p:sp>
            <p:sp>
              <p:nvSpPr>
                <p:cNvPr id="55" name="圆角矩形 9">
                  <a:extLst>
                    <a:ext uri="{FF2B5EF4-FFF2-40B4-BE49-F238E27FC236}">
                      <a16:creationId xmlns:a16="http://schemas.microsoft.com/office/drawing/2014/main" id="{E1CE787E-88F6-411B-98E4-6F209A685511}"/>
                    </a:ext>
                  </a:extLst>
                </p:cNvPr>
                <p:cNvSpPr/>
                <p:nvPr/>
              </p:nvSpPr>
              <p:spPr>
                <a:xfrm>
                  <a:off x="602670" y="4457695"/>
                  <a:ext cx="11035145" cy="1111825"/>
                </a:xfrm>
                <a:prstGeom prst="roundRect">
                  <a:avLst/>
                </a:prstGeom>
                <a:solidFill>
                  <a:srgbClr val="D9D9D9"/>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1219200">
                    <a:defRPr/>
                  </a:pPr>
                  <a:endParaRPr lang="zh-CN" altLang="en-US" sz="1865" dirty="0">
                    <a:solidFill>
                      <a:prstClr val="white"/>
                    </a:solidFill>
                    <a:latin typeface="微软雅黑" panose="020B0503020204020204" pitchFamily="34" charset="-122"/>
                    <a:ea typeface="微软雅黑" panose="020B0503020204020204" pitchFamily="34" charset="-122"/>
                    <a:cs typeface="微软雅黑"/>
                  </a:endParaRPr>
                </a:p>
              </p:txBody>
            </p:sp>
            <p:sp>
              <p:nvSpPr>
                <p:cNvPr id="56" name="圆角矩形 10">
                  <a:extLst>
                    <a:ext uri="{FF2B5EF4-FFF2-40B4-BE49-F238E27FC236}">
                      <a16:creationId xmlns:a16="http://schemas.microsoft.com/office/drawing/2014/main" id="{A324E444-AB5B-4CB5-A30A-BEEC227552E8}"/>
                    </a:ext>
                  </a:extLst>
                </p:cNvPr>
                <p:cNvSpPr/>
                <p:nvPr/>
              </p:nvSpPr>
              <p:spPr>
                <a:xfrm>
                  <a:off x="1126055" y="901930"/>
                  <a:ext cx="1983874" cy="540328"/>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需求确定</a:t>
                  </a:r>
                  <a:r>
                    <a:rPr lang="en-US" altLang="zh-CN" sz="1865" dirty="0">
                      <a:solidFill>
                        <a:prstClr val="white"/>
                      </a:solidFill>
                      <a:latin typeface="微软雅黑" panose="020B0503020204020204" pitchFamily="34" charset="-122"/>
                      <a:ea typeface="微软雅黑" panose="020B0503020204020204" pitchFamily="34" charset="-122"/>
                      <a:cs typeface="微软雅黑"/>
                    </a:rPr>
                    <a:t>(JD)</a:t>
                  </a:r>
                </a:p>
              </p:txBody>
            </p:sp>
            <p:sp>
              <p:nvSpPr>
                <p:cNvPr id="57" name="圆角矩形 11">
                  <a:extLst>
                    <a:ext uri="{FF2B5EF4-FFF2-40B4-BE49-F238E27FC236}">
                      <a16:creationId xmlns:a16="http://schemas.microsoft.com/office/drawing/2014/main" id="{EC3AB941-3842-4BD1-BC7E-BC548FC8F9D0}"/>
                    </a:ext>
                  </a:extLst>
                </p:cNvPr>
                <p:cNvSpPr/>
                <p:nvPr/>
              </p:nvSpPr>
              <p:spPr>
                <a:xfrm>
                  <a:off x="1352791" y="2176884"/>
                  <a:ext cx="1530403" cy="540327"/>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审核需求</a:t>
                  </a:r>
                  <a:endParaRPr lang="en-US" altLang="zh-CN" sz="1865" dirty="0">
                    <a:solidFill>
                      <a:prstClr val="white"/>
                    </a:solidFill>
                    <a:latin typeface="微软雅黑" panose="020B0503020204020204" pitchFamily="34" charset="-122"/>
                    <a:ea typeface="微软雅黑" panose="020B0503020204020204" pitchFamily="34" charset="-122"/>
                    <a:cs typeface="微软雅黑"/>
                  </a:endParaRPr>
                </a:p>
              </p:txBody>
            </p:sp>
            <p:sp>
              <p:nvSpPr>
                <p:cNvPr id="58" name="圆角矩形 13">
                  <a:extLst>
                    <a:ext uri="{FF2B5EF4-FFF2-40B4-BE49-F238E27FC236}">
                      <a16:creationId xmlns:a16="http://schemas.microsoft.com/office/drawing/2014/main" id="{A389ED0F-F153-4597-96E9-99FBFA85B92C}"/>
                    </a:ext>
                  </a:extLst>
                </p:cNvPr>
                <p:cNvSpPr/>
                <p:nvPr/>
              </p:nvSpPr>
              <p:spPr>
                <a:xfrm>
                  <a:off x="5114714" y="4814806"/>
                  <a:ext cx="1530403" cy="540327"/>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安排面试</a:t>
                  </a:r>
                  <a:endParaRPr lang="en-US" altLang="zh-CN" sz="1865" dirty="0">
                    <a:solidFill>
                      <a:prstClr val="white"/>
                    </a:solidFill>
                    <a:latin typeface="微软雅黑" panose="020B0503020204020204" pitchFamily="34" charset="-122"/>
                    <a:ea typeface="微软雅黑" panose="020B0503020204020204" pitchFamily="34" charset="-122"/>
                    <a:cs typeface="微软雅黑"/>
                  </a:endParaRPr>
                </a:p>
              </p:txBody>
            </p:sp>
            <p:sp>
              <p:nvSpPr>
                <p:cNvPr id="59" name="圆角矩形 14">
                  <a:extLst>
                    <a:ext uri="{FF2B5EF4-FFF2-40B4-BE49-F238E27FC236}">
                      <a16:creationId xmlns:a16="http://schemas.microsoft.com/office/drawing/2014/main" id="{42FA5438-291C-4617-A60B-9A42D7FAB869}"/>
                    </a:ext>
                  </a:extLst>
                </p:cNvPr>
                <p:cNvSpPr/>
                <p:nvPr/>
              </p:nvSpPr>
              <p:spPr>
                <a:xfrm>
                  <a:off x="6880798" y="670063"/>
                  <a:ext cx="966710" cy="3300379"/>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面试</a:t>
                  </a:r>
                  <a:r>
                    <a:rPr lang="en-US" altLang="zh-CN" sz="1865" dirty="0">
                      <a:solidFill>
                        <a:prstClr val="white"/>
                      </a:solidFill>
                      <a:latin typeface="微软雅黑" panose="020B0503020204020204" pitchFamily="34" charset="-122"/>
                      <a:ea typeface="微软雅黑" panose="020B0503020204020204" pitchFamily="34" charset="-122"/>
                      <a:cs typeface="微软雅黑"/>
                    </a:rPr>
                    <a:t>&amp;</a:t>
                  </a:r>
                </a:p>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反馈</a:t>
                  </a:r>
                  <a:endParaRPr lang="en-US" altLang="zh-CN" sz="1865" dirty="0">
                    <a:solidFill>
                      <a:prstClr val="white"/>
                    </a:solidFill>
                    <a:latin typeface="微软雅黑" panose="020B0503020204020204" pitchFamily="34" charset="-122"/>
                    <a:ea typeface="微软雅黑" panose="020B0503020204020204" pitchFamily="34" charset="-122"/>
                    <a:cs typeface="微软雅黑"/>
                  </a:endParaRPr>
                </a:p>
              </p:txBody>
            </p:sp>
            <p:sp>
              <p:nvSpPr>
                <p:cNvPr id="60" name="圆角矩形 15">
                  <a:extLst>
                    <a:ext uri="{FF2B5EF4-FFF2-40B4-BE49-F238E27FC236}">
                      <a16:creationId xmlns:a16="http://schemas.microsoft.com/office/drawing/2014/main" id="{0B717DA3-09D9-4D6E-833C-ACA748B0E3A2}"/>
                    </a:ext>
                  </a:extLst>
                </p:cNvPr>
                <p:cNvSpPr/>
                <p:nvPr/>
              </p:nvSpPr>
              <p:spPr>
                <a:xfrm>
                  <a:off x="7993221" y="1208067"/>
                  <a:ext cx="1059836" cy="2315294"/>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en-US" altLang="zh-CN" sz="1865" dirty="0">
                      <a:solidFill>
                        <a:prstClr val="white"/>
                      </a:solidFill>
                      <a:latin typeface="微软雅黑" panose="020B0503020204020204" pitchFamily="34" charset="-122"/>
                      <a:ea typeface="微软雅黑" panose="020B0503020204020204" pitchFamily="34" charset="-122"/>
                      <a:cs typeface="微软雅黑"/>
                    </a:rPr>
                    <a:t>Offer</a:t>
                  </a:r>
                </a:p>
              </p:txBody>
            </p:sp>
            <p:sp>
              <p:nvSpPr>
                <p:cNvPr id="61" name="圆角矩形 16">
                  <a:extLst>
                    <a:ext uri="{FF2B5EF4-FFF2-40B4-BE49-F238E27FC236}">
                      <a16:creationId xmlns:a16="http://schemas.microsoft.com/office/drawing/2014/main" id="{E65149F8-5175-4C22-876F-F8DDFA6D7209}"/>
                    </a:ext>
                  </a:extLst>
                </p:cNvPr>
                <p:cNvSpPr/>
                <p:nvPr/>
              </p:nvSpPr>
              <p:spPr>
                <a:xfrm>
                  <a:off x="5223738" y="945964"/>
                  <a:ext cx="1530403" cy="540327"/>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评估简历</a:t>
                  </a:r>
                  <a:endParaRPr lang="en-US" altLang="zh-CN" sz="1865" dirty="0">
                    <a:solidFill>
                      <a:prstClr val="white"/>
                    </a:solidFill>
                    <a:latin typeface="微软雅黑" panose="020B0503020204020204" pitchFamily="34" charset="-122"/>
                    <a:ea typeface="微软雅黑" panose="020B0503020204020204" pitchFamily="34" charset="-122"/>
                    <a:cs typeface="微软雅黑"/>
                  </a:endParaRPr>
                </a:p>
              </p:txBody>
            </p:sp>
            <p:cxnSp>
              <p:nvCxnSpPr>
                <p:cNvPr id="62" name="直接箭头连接符 61">
                  <a:extLst>
                    <a:ext uri="{FF2B5EF4-FFF2-40B4-BE49-F238E27FC236}">
                      <a16:creationId xmlns:a16="http://schemas.microsoft.com/office/drawing/2014/main" id="{063EB7FB-E04B-4A6F-99D2-582CC9A26A72}"/>
                    </a:ext>
                  </a:extLst>
                </p:cNvPr>
                <p:cNvCxnSpPr/>
                <p:nvPr/>
              </p:nvCxnSpPr>
              <p:spPr>
                <a:xfrm flipH="1">
                  <a:off x="8379797" y="3523362"/>
                  <a:ext cx="24013" cy="2546644"/>
                </a:xfrm>
                <a:prstGeom prst="straightConnector1">
                  <a:avLst/>
                </a:prstGeom>
                <a:grpFill/>
                <a:ln w="25400">
                  <a:tailEnd type="triangle"/>
                </a:ln>
              </p:spPr>
              <p:style>
                <a:lnRef idx="3">
                  <a:schemeClr val="dk1"/>
                </a:lnRef>
                <a:fillRef idx="0">
                  <a:schemeClr val="dk1"/>
                </a:fillRef>
                <a:effectRef idx="2">
                  <a:schemeClr val="dk1"/>
                </a:effectRef>
                <a:fontRef idx="minor">
                  <a:schemeClr val="tx1"/>
                </a:fontRef>
              </p:style>
            </p:cxnSp>
            <p:sp>
              <p:nvSpPr>
                <p:cNvPr id="63" name="圆角矩形 20">
                  <a:extLst>
                    <a:ext uri="{FF2B5EF4-FFF2-40B4-BE49-F238E27FC236}">
                      <a16:creationId xmlns:a16="http://schemas.microsoft.com/office/drawing/2014/main" id="{E6023E21-78BB-4BA4-AD58-AC5A79EF8D6F}"/>
                    </a:ext>
                  </a:extLst>
                </p:cNvPr>
                <p:cNvSpPr/>
                <p:nvPr/>
              </p:nvSpPr>
              <p:spPr>
                <a:xfrm>
                  <a:off x="7384036" y="6058402"/>
                  <a:ext cx="1520975" cy="503960"/>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安排体检</a:t>
                  </a:r>
                  <a:endParaRPr lang="en-US" altLang="zh-CN" sz="1865" dirty="0">
                    <a:solidFill>
                      <a:prstClr val="white"/>
                    </a:solidFill>
                    <a:latin typeface="微软雅黑" panose="020B0503020204020204" pitchFamily="34" charset="-122"/>
                    <a:ea typeface="微软雅黑" panose="020B0503020204020204" pitchFamily="34" charset="-122"/>
                    <a:cs typeface="微软雅黑"/>
                  </a:endParaRPr>
                </a:p>
              </p:txBody>
            </p:sp>
            <p:cxnSp>
              <p:nvCxnSpPr>
                <p:cNvPr id="64" name="直接连接符 63">
                  <a:extLst>
                    <a:ext uri="{FF2B5EF4-FFF2-40B4-BE49-F238E27FC236}">
                      <a16:creationId xmlns:a16="http://schemas.microsoft.com/office/drawing/2014/main" id="{E785284C-2F4A-4836-A8B5-99DE742C4024}"/>
                    </a:ext>
                  </a:extLst>
                </p:cNvPr>
                <p:cNvCxnSpPr/>
                <p:nvPr/>
              </p:nvCxnSpPr>
              <p:spPr>
                <a:xfrm>
                  <a:off x="3743722" y="1305537"/>
                  <a:ext cx="0" cy="3824444"/>
                </a:xfrm>
                <a:prstGeom prst="line">
                  <a:avLst/>
                </a:prstGeom>
                <a:grpFill/>
              </p:spPr>
              <p:style>
                <a:lnRef idx="3">
                  <a:schemeClr val="dk1"/>
                </a:lnRef>
                <a:fillRef idx="0">
                  <a:schemeClr val="dk1"/>
                </a:fillRef>
                <a:effectRef idx="2">
                  <a:schemeClr val="dk1"/>
                </a:effectRef>
                <a:fontRef idx="minor">
                  <a:schemeClr val="tx1"/>
                </a:fontRef>
              </p:style>
            </p:cxnSp>
            <p:sp>
              <p:nvSpPr>
                <p:cNvPr id="65" name="圆角矩形 22">
                  <a:extLst>
                    <a:ext uri="{FF2B5EF4-FFF2-40B4-BE49-F238E27FC236}">
                      <a16:creationId xmlns:a16="http://schemas.microsoft.com/office/drawing/2014/main" id="{994DCF68-486D-4ECD-9960-488A68B2C12C}"/>
                    </a:ext>
                  </a:extLst>
                </p:cNvPr>
                <p:cNvSpPr/>
                <p:nvPr/>
              </p:nvSpPr>
              <p:spPr>
                <a:xfrm>
                  <a:off x="10298886" y="1208068"/>
                  <a:ext cx="1387002" cy="1531139"/>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入职</a:t>
                  </a:r>
                  <a:r>
                    <a:rPr lang="en-US" altLang="zh-CN" sz="1865" dirty="0">
                      <a:solidFill>
                        <a:prstClr val="white"/>
                      </a:solidFill>
                      <a:latin typeface="微软雅黑" panose="020B0503020204020204" pitchFamily="34" charset="-122"/>
                      <a:ea typeface="微软雅黑" panose="020B0503020204020204" pitchFamily="34" charset="-122"/>
                      <a:cs typeface="微软雅黑"/>
                    </a:rPr>
                    <a:t>Landing</a:t>
                  </a:r>
                </a:p>
              </p:txBody>
            </p:sp>
            <p:cxnSp>
              <p:nvCxnSpPr>
                <p:cNvPr id="66" name="直接连接符 65">
                  <a:extLst>
                    <a:ext uri="{FF2B5EF4-FFF2-40B4-BE49-F238E27FC236}">
                      <a16:creationId xmlns:a16="http://schemas.microsoft.com/office/drawing/2014/main" id="{71653BF8-20CC-4CA0-BA61-968187E042B4}"/>
                    </a:ext>
                  </a:extLst>
                </p:cNvPr>
                <p:cNvCxnSpPr/>
                <p:nvPr/>
              </p:nvCxnSpPr>
              <p:spPr>
                <a:xfrm>
                  <a:off x="6410838" y="1869807"/>
                  <a:ext cx="0" cy="2920280"/>
                </a:xfrm>
                <a:prstGeom prst="line">
                  <a:avLst/>
                </a:prstGeom>
                <a:grpFill/>
                <a:ln w="25400"/>
              </p:spPr>
              <p:style>
                <a:lnRef idx="3">
                  <a:schemeClr val="dk1"/>
                </a:lnRef>
                <a:fillRef idx="0">
                  <a:schemeClr val="dk1"/>
                </a:fillRef>
                <a:effectRef idx="2">
                  <a:schemeClr val="dk1"/>
                </a:effectRef>
                <a:fontRef idx="minor">
                  <a:schemeClr val="tx1"/>
                </a:fontRef>
              </p:style>
            </p:cxnSp>
            <p:sp>
              <p:nvSpPr>
                <p:cNvPr id="67" name="圆角矩形 24">
                  <a:extLst>
                    <a:ext uri="{FF2B5EF4-FFF2-40B4-BE49-F238E27FC236}">
                      <a16:creationId xmlns:a16="http://schemas.microsoft.com/office/drawing/2014/main" id="{3B8BA208-CC44-49BF-8429-BD3AB14E91DB}"/>
                    </a:ext>
                  </a:extLst>
                </p:cNvPr>
                <p:cNvSpPr/>
                <p:nvPr/>
              </p:nvSpPr>
              <p:spPr>
                <a:xfrm>
                  <a:off x="690856" y="3318806"/>
                  <a:ext cx="2601080" cy="923342"/>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dirty="0">
                      <a:solidFill>
                        <a:prstClr val="white"/>
                      </a:solidFill>
                      <a:latin typeface="微软雅黑" panose="020B0503020204020204" pitchFamily="34" charset="-122"/>
                      <a:ea typeface="微软雅黑" panose="020B0503020204020204" pitchFamily="34" charset="-122"/>
                      <a:cs typeface="微软雅黑"/>
                    </a:rPr>
                    <a:t>需求对焦、发布岗位、渠道配置、</a:t>
                  </a:r>
                  <a:r>
                    <a:rPr lang="en-US" altLang="zh-CN" dirty="0">
                      <a:solidFill>
                        <a:prstClr val="white"/>
                      </a:solidFill>
                      <a:latin typeface="微软雅黑" panose="020B0503020204020204" pitchFamily="34" charset="-122"/>
                      <a:ea typeface="微软雅黑" panose="020B0503020204020204" pitchFamily="34" charset="-122"/>
                      <a:cs typeface="微软雅黑"/>
                    </a:rPr>
                    <a:t>sourcing</a:t>
                  </a:r>
                </a:p>
              </p:txBody>
            </p:sp>
            <p:sp>
              <p:nvSpPr>
                <p:cNvPr id="68" name="文本框 67">
                  <a:extLst>
                    <a:ext uri="{FF2B5EF4-FFF2-40B4-BE49-F238E27FC236}">
                      <a16:creationId xmlns:a16="http://schemas.microsoft.com/office/drawing/2014/main" id="{1EEB2AA7-0546-4F8F-8390-A177171B455D}"/>
                    </a:ext>
                  </a:extLst>
                </p:cNvPr>
                <p:cNvSpPr txBox="1"/>
                <p:nvPr/>
              </p:nvSpPr>
              <p:spPr>
                <a:xfrm>
                  <a:off x="-542559" y="2236038"/>
                  <a:ext cx="756693" cy="471459"/>
                </a:xfrm>
                <a:prstGeom prst="rect">
                  <a:avLst/>
                </a:prstGeom>
                <a:solidFill>
                  <a:srgbClr val="558ED5"/>
                </a:solidFill>
              </p:spPr>
              <p:style>
                <a:lnRef idx="0">
                  <a:schemeClr val="accent5"/>
                </a:lnRef>
                <a:fillRef idx="3">
                  <a:schemeClr val="accent5"/>
                </a:fillRef>
                <a:effectRef idx="3">
                  <a:schemeClr val="accent5"/>
                </a:effectRef>
                <a:fontRef idx="minor">
                  <a:schemeClr val="lt1"/>
                </a:fontRef>
              </p:style>
              <p:txBody>
                <a:bodyPr wrap="none">
                  <a:spAutoFit/>
                </a:bodyPr>
                <a:lstStyle/>
                <a:p>
                  <a:pPr algn="ctr" defTabSz="1219200">
                    <a:defRPr/>
                  </a:pPr>
                  <a:r>
                    <a:rPr lang="en-US" altLang="zh-CN" sz="1865" dirty="0">
                      <a:solidFill>
                        <a:prstClr val="white"/>
                      </a:solidFill>
                      <a:latin typeface="微软雅黑" panose="020B0503020204020204" pitchFamily="34" charset="-122"/>
                      <a:ea typeface="微软雅黑" panose="020B0503020204020204" pitchFamily="34" charset="-122"/>
                      <a:cs typeface="微软雅黑"/>
                    </a:rPr>
                    <a:t>HRG</a:t>
                  </a:r>
                  <a:endParaRPr lang="zh-CN" altLang="en-US" sz="1865" dirty="0">
                    <a:solidFill>
                      <a:prstClr val="white"/>
                    </a:solidFill>
                    <a:latin typeface="微软雅黑" panose="020B0503020204020204" pitchFamily="34" charset="-122"/>
                    <a:ea typeface="微软雅黑" panose="020B0503020204020204" pitchFamily="34" charset="-122"/>
                    <a:cs typeface="微软雅黑"/>
                  </a:endParaRPr>
                </a:p>
              </p:txBody>
            </p:sp>
            <p:sp>
              <p:nvSpPr>
                <p:cNvPr id="69" name="文本框 68">
                  <a:extLst>
                    <a:ext uri="{FF2B5EF4-FFF2-40B4-BE49-F238E27FC236}">
                      <a16:creationId xmlns:a16="http://schemas.microsoft.com/office/drawing/2014/main" id="{C13EADED-D356-42BF-88F2-8CDE8C57CA95}"/>
                    </a:ext>
                  </a:extLst>
                </p:cNvPr>
                <p:cNvSpPr txBox="1"/>
                <p:nvPr/>
              </p:nvSpPr>
              <p:spPr>
                <a:xfrm>
                  <a:off x="-439965" y="3444217"/>
                  <a:ext cx="539459" cy="471459"/>
                </a:xfrm>
                <a:prstGeom prst="rect">
                  <a:avLst/>
                </a:prstGeom>
                <a:solidFill>
                  <a:srgbClr val="558ED5"/>
                </a:solidFill>
              </p:spPr>
              <p:style>
                <a:lnRef idx="0">
                  <a:schemeClr val="accent5"/>
                </a:lnRef>
                <a:fillRef idx="3">
                  <a:schemeClr val="accent5"/>
                </a:fillRef>
                <a:effectRef idx="3">
                  <a:schemeClr val="accent5"/>
                </a:effectRef>
                <a:fontRef idx="minor">
                  <a:schemeClr val="lt1"/>
                </a:fontRef>
              </p:style>
              <p:txBody>
                <a:bodyPr wrap="none">
                  <a:spAutoFit/>
                </a:bodyPr>
                <a:lstStyle/>
                <a:p>
                  <a:pPr algn="ctr" defTabSz="1219200">
                    <a:defRPr/>
                  </a:pPr>
                  <a:r>
                    <a:rPr lang="en-US" altLang="zh-CN" sz="1865" dirty="0">
                      <a:solidFill>
                        <a:prstClr val="white"/>
                      </a:solidFill>
                      <a:latin typeface="微软雅黑" panose="020B0503020204020204" pitchFamily="34" charset="-122"/>
                      <a:ea typeface="微软雅黑" panose="020B0503020204020204" pitchFamily="34" charset="-122"/>
                      <a:cs typeface="微软雅黑"/>
                    </a:rPr>
                    <a:t>SG</a:t>
                  </a:r>
                  <a:endParaRPr lang="zh-CN" altLang="en-US" sz="1865" dirty="0">
                    <a:solidFill>
                      <a:prstClr val="white"/>
                    </a:solidFill>
                    <a:latin typeface="微软雅黑" panose="020B0503020204020204" pitchFamily="34" charset="-122"/>
                    <a:ea typeface="微软雅黑" panose="020B0503020204020204" pitchFamily="34" charset="-122"/>
                    <a:cs typeface="微软雅黑"/>
                  </a:endParaRPr>
                </a:p>
              </p:txBody>
            </p:sp>
            <p:cxnSp>
              <p:nvCxnSpPr>
                <p:cNvPr id="70" name="直接箭头连接符 69">
                  <a:extLst>
                    <a:ext uri="{FF2B5EF4-FFF2-40B4-BE49-F238E27FC236}">
                      <a16:creationId xmlns:a16="http://schemas.microsoft.com/office/drawing/2014/main" id="{A76DF52E-2EA5-4C59-AF52-7C9EACDA1451}"/>
                    </a:ext>
                  </a:extLst>
                </p:cNvPr>
                <p:cNvCxnSpPr/>
                <p:nvPr/>
              </p:nvCxnSpPr>
              <p:spPr>
                <a:xfrm flipV="1">
                  <a:off x="7826668" y="2092321"/>
                  <a:ext cx="203565" cy="5070"/>
                </a:xfrm>
                <a:prstGeom prst="straightConnector1">
                  <a:avLst/>
                </a:prstGeom>
                <a:grpFill/>
                <a:ln w="25400">
                  <a:tailEnd type="triangle"/>
                </a:ln>
              </p:spPr>
              <p:style>
                <a:lnRef idx="3">
                  <a:schemeClr val="dk1"/>
                </a:lnRef>
                <a:fillRef idx="0">
                  <a:schemeClr val="dk1"/>
                </a:fillRef>
                <a:effectRef idx="2">
                  <a:schemeClr val="dk1"/>
                </a:effectRef>
                <a:fontRef idx="minor">
                  <a:schemeClr val="tx1"/>
                </a:fontRef>
              </p:style>
            </p:cxnSp>
            <p:cxnSp>
              <p:nvCxnSpPr>
                <p:cNvPr id="71" name="直接箭头连接符 70">
                  <a:extLst>
                    <a:ext uri="{FF2B5EF4-FFF2-40B4-BE49-F238E27FC236}">
                      <a16:creationId xmlns:a16="http://schemas.microsoft.com/office/drawing/2014/main" id="{6C7B825F-EE9B-47F3-8764-45E36502BC41}"/>
                    </a:ext>
                  </a:extLst>
                </p:cNvPr>
                <p:cNvCxnSpPr/>
                <p:nvPr/>
              </p:nvCxnSpPr>
              <p:spPr>
                <a:xfrm flipV="1">
                  <a:off x="10968349" y="2747901"/>
                  <a:ext cx="0" cy="3552090"/>
                </a:xfrm>
                <a:prstGeom prst="straightConnector1">
                  <a:avLst/>
                </a:prstGeom>
                <a:grpFill/>
                <a:ln w="25400">
                  <a:tailEnd type="triangle"/>
                </a:ln>
              </p:spPr>
              <p:style>
                <a:lnRef idx="3">
                  <a:schemeClr val="dk1"/>
                </a:lnRef>
                <a:fillRef idx="0">
                  <a:schemeClr val="dk1"/>
                </a:fillRef>
                <a:effectRef idx="2">
                  <a:schemeClr val="dk1"/>
                </a:effectRef>
                <a:fontRef idx="minor">
                  <a:schemeClr val="tx1"/>
                </a:fontRef>
              </p:style>
            </p:cxnSp>
            <p:sp>
              <p:nvSpPr>
                <p:cNvPr id="72" name="圆角矩形 29">
                  <a:extLst>
                    <a:ext uri="{FF2B5EF4-FFF2-40B4-BE49-F238E27FC236}">
                      <a16:creationId xmlns:a16="http://schemas.microsoft.com/office/drawing/2014/main" id="{AA222CDF-BBB8-42BF-9390-68807C3351D3}"/>
                    </a:ext>
                  </a:extLst>
                </p:cNvPr>
                <p:cNvSpPr/>
                <p:nvPr/>
              </p:nvSpPr>
              <p:spPr>
                <a:xfrm>
                  <a:off x="9296695" y="1216128"/>
                  <a:ext cx="748224" cy="1512689"/>
                </a:xfrm>
                <a:prstGeom prst="roundRect">
                  <a:avLst/>
                </a:prstGeom>
                <a:grpFill/>
              </p:spPr>
              <p:style>
                <a:lnRef idx="1">
                  <a:schemeClr val="accent6"/>
                </a:lnRef>
                <a:fillRef idx="3">
                  <a:schemeClr val="accent6"/>
                </a:fillRef>
                <a:effectRef idx="2">
                  <a:schemeClr val="accent6"/>
                </a:effectRef>
                <a:fontRef idx="minor">
                  <a:schemeClr val="lt1"/>
                </a:fontRef>
              </p:style>
              <p:txBody>
                <a:bodyPr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背景调查</a:t>
                  </a:r>
                  <a:endParaRPr lang="en-US" altLang="zh-CN" sz="1865" dirty="0">
                    <a:solidFill>
                      <a:prstClr val="white"/>
                    </a:solidFill>
                    <a:latin typeface="微软雅黑" panose="020B0503020204020204" pitchFamily="34" charset="-122"/>
                    <a:ea typeface="微软雅黑" panose="020B0503020204020204" pitchFamily="34" charset="-122"/>
                    <a:cs typeface="微软雅黑"/>
                  </a:endParaRPr>
                </a:p>
              </p:txBody>
            </p:sp>
            <p:cxnSp>
              <p:nvCxnSpPr>
                <p:cNvPr id="73" name="直接箭头连接符 72">
                  <a:extLst>
                    <a:ext uri="{FF2B5EF4-FFF2-40B4-BE49-F238E27FC236}">
                      <a16:creationId xmlns:a16="http://schemas.microsoft.com/office/drawing/2014/main" id="{F8CF869E-4590-4D65-9787-EACC2098E905}"/>
                    </a:ext>
                  </a:extLst>
                </p:cNvPr>
                <p:cNvCxnSpPr/>
                <p:nvPr/>
              </p:nvCxnSpPr>
              <p:spPr>
                <a:xfrm>
                  <a:off x="10044919" y="2175136"/>
                  <a:ext cx="253967" cy="0"/>
                </a:xfrm>
                <a:prstGeom prst="straightConnector1">
                  <a:avLst/>
                </a:prstGeom>
                <a:grpFill/>
                <a:ln w="25400">
                  <a:tailEnd type="triangle"/>
                </a:ln>
              </p:spPr>
              <p:style>
                <a:lnRef idx="3">
                  <a:schemeClr val="dk1"/>
                </a:lnRef>
                <a:fillRef idx="0">
                  <a:schemeClr val="dk1"/>
                </a:fillRef>
                <a:effectRef idx="2">
                  <a:schemeClr val="dk1"/>
                </a:effectRef>
                <a:fontRef idx="minor">
                  <a:schemeClr val="tx1"/>
                </a:fontRef>
              </p:style>
            </p:cxnSp>
            <p:cxnSp>
              <p:nvCxnSpPr>
                <p:cNvPr id="74" name="直接箭头连接符 73">
                  <a:extLst>
                    <a:ext uri="{FF2B5EF4-FFF2-40B4-BE49-F238E27FC236}">
                      <a16:creationId xmlns:a16="http://schemas.microsoft.com/office/drawing/2014/main" id="{7A27AA77-8B28-4C71-B2FB-005D459911C4}"/>
                    </a:ext>
                  </a:extLst>
                </p:cNvPr>
                <p:cNvCxnSpPr/>
                <p:nvPr/>
              </p:nvCxnSpPr>
              <p:spPr>
                <a:xfrm>
                  <a:off x="2026098" y="2707497"/>
                  <a:ext cx="0" cy="658619"/>
                </a:xfrm>
                <a:prstGeom prst="straightConnector1">
                  <a:avLst/>
                </a:prstGeom>
                <a:grpFill/>
                <a:ln w="25400">
                  <a:tailEnd type="triangle"/>
                </a:ln>
              </p:spPr>
              <p:style>
                <a:lnRef idx="3">
                  <a:schemeClr val="dk1"/>
                </a:lnRef>
                <a:fillRef idx="0">
                  <a:schemeClr val="dk1"/>
                </a:fillRef>
                <a:effectRef idx="2">
                  <a:schemeClr val="dk1"/>
                </a:effectRef>
                <a:fontRef idx="minor">
                  <a:schemeClr val="tx1"/>
                </a:fontRef>
              </p:style>
            </p:cxnSp>
          </p:grpSp>
        </p:grpSp>
        <p:cxnSp>
          <p:nvCxnSpPr>
            <p:cNvPr id="37" name="直接箭头连接符 36">
              <a:extLst>
                <a:ext uri="{FF2B5EF4-FFF2-40B4-BE49-F238E27FC236}">
                  <a16:creationId xmlns:a16="http://schemas.microsoft.com/office/drawing/2014/main" id="{28A3D05A-3B7E-4873-AA6A-B44DA80C0435}"/>
                </a:ext>
              </a:extLst>
            </p:cNvPr>
            <p:cNvCxnSpPr>
              <a:cxnSpLocks noChangeShapeType="1"/>
            </p:cNvCxnSpPr>
            <p:nvPr/>
          </p:nvCxnSpPr>
          <p:spPr bwMode="auto">
            <a:xfrm>
              <a:off x="6936318" y="2647951"/>
              <a:ext cx="539749" cy="0"/>
            </a:xfrm>
            <a:prstGeom prst="straightConnector1">
              <a:avLst/>
            </a:prstGeom>
            <a:noFill/>
            <a:ln w="25400">
              <a:solidFill>
                <a:schemeClr val="tx1"/>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sp>
          <p:nvSpPr>
            <p:cNvPr id="38" name="文本框 37">
              <a:extLst>
                <a:ext uri="{FF2B5EF4-FFF2-40B4-BE49-F238E27FC236}">
                  <a16:creationId xmlns:a16="http://schemas.microsoft.com/office/drawing/2014/main" id="{8B5D6142-FC7C-4EF5-AE67-1F88B102057F}"/>
                </a:ext>
              </a:extLst>
            </p:cNvPr>
            <p:cNvSpPr txBox="1"/>
            <p:nvPr/>
          </p:nvSpPr>
          <p:spPr>
            <a:xfrm>
              <a:off x="624037" y="4729524"/>
              <a:ext cx="490831" cy="379654"/>
            </a:xfrm>
            <a:prstGeom prst="rect">
              <a:avLst/>
            </a:prstGeom>
            <a:solidFill>
              <a:srgbClr val="558ED5"/>
            </a:solidFill>
          </p:spPr>
          <p:style>
            <a:lnRef idx="0">
              <a:schemeClr val="accent5"/>
            </a:lnRef>
            <a:fillRef idx="3">
              <a:schemeClr val="accent5"/>
            </a:fillRef>
            <a:effectRef idx="3">
              <a:schemeClr val="accent5"/>
            </a:effectRef>
            <a:fontRef idx="minor">
              <a:schemeClr val="lt1"/>
            </a:fontRef>
          </p:style>
          <p:txBody>
            <a:bodyPr wrap="none" lIns="91436" tIns="45719" rIns="91436" bIns="45719">
              <a:spAutoFit/>
            </a:bodyPr>
            <a:lstStyle>
              <a:lvl1pPr eaLnBrk="0" hangingPunct="0">
                <a:defRPr>
                  <a:solidFill>
                    <a:schemeClr val="tx1"/>
                  </a:solidFill>
                  <a:latin typeface="Arial" panose="020B0604020202020204" pitchFamily="34" charset="0"/>
                  <a:ea typeface="宋体" charset="0"/>
                  <a:cs typeface="宋体" charset="0"/>
                </a:defRPr>
              </a:lvl1pPr>
              <a:lvl2pPr marL="742950" indent="-285750" eaLnBrk="0" hangingPunct="0">
                <a:defRPr>
                  <a:solidFill>
                    <a:schemeClr val="tx1"/>
                  </a:solidFill>
                  <a:latin typeface="Arial" panose="020B0604020202020204" pitchFamily="34" charset="0"/>
                  <a:ea typeface="宋体" charset="0"/>
                </a:defRPr>
              </a:lvl2pPr>
              <a:lvl3pPr marL="1143000" indent="-228600" eaLnBrk="0" hangingPunct="0">
                <a:defRPr>
                  <a:solidFill>
                    <a:schemeClr val="tx1"/>
                  </a:solidFill>
                  <a:latin typeface="Arial" panose="020B0604020202020204" pitchFamily="34" charset="0"/>
                  <a:ea typeface="宋体" charset="0"/>
                </a:defRPr>
              </a:lvl3pPr>
              <a:lvl4pPr marL="1600200" indent="-228600" eaLnBrk="0" hangingPunct="0">
                <a:defRPr>
                  <a:solidFill>
                    <a:schemeClr val="tx1"/>
                  </a:solidFill>
                  <a:latin typeface="Arial" panose="020B0604020202020204" pitchFamily="34" charset="0"/>
                  <a:ea typeface="宋体" charset="0"/>
                </a:defRPr>
              </a:lvl4pPr>
              <a:lvl5pPr marL="2057400" indent="-228600" eaLnBrk="0" hangingPunct="0">
                <a:defRPr>
                  <a:solidFill>
                    <a:schemeClr val="tx1"/>
                  </a:solidFill>
                  <a:latin typeface="Arial" panose="020B0604020202020204" pitchFamily="34" charset="0"/>
                  <a:ea typeface="宋体"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charset="0"/>
                </a:defRPr>
              </a:lvl9pPr>
            </a:lstStyle>
            <a:p>
              <a:pPr algn="ctr" defTabSz="1219200" eaLnBrk="1" hangingPunct="1">
                <a:defRPr/>
              </a:pPr>
              <a:r>
                <a:rPr lang="en-US" altLang="zh-CN" sz="1865">
                  <a:solidFill>
                    <a:srgbClr val="FFFFFF"/>
                  </a:solidFill>
                  <a:latin typeface="微软雅黑" panose="020B0503020204020204" pitchFamily="34" charset="-122"/>
                  <a:ea typeface="微软雅黑" panose="020B0503020204020204" pitchFamily="34" charset="-122"/>
                  <a:cs typeface="微软雅黑" charset="0"/>
                </a:rPr>
                <a:t>SA</a:t>
              </a:r>
              <a:endParaRPr lang="zh-CN" altLang="en-US" sz="1865">
                <a:solidFill>
                  <a:srgbClr val="FFFFFF"/>
                </a:solidFill>
                <a:latin typeface="微软雅黑" panose="020B0503020204020204" pitchFamily="34" charset="-122"/>
                <a:ea typeface="微软雅黑" panose="020B0503020204020204" pitchFamily="34" charset="-122"/>
                <a:cs typeface="微软雅黑" charset="0"/>
              </a:endParaRPr>
            </a:p>
          </p:txBody>
        </p:sp>
        <p:cxnSp>
          <p:nvCxnSpPr>
            <p:cNvPr id="39" name="直接箭头连接符 38">
              <a:extLst>
                <a:ext uri="{FF2B5EF4-FFF2-40B4-BE49-F238E27FC236}">
                  <a16:creationId xmlns:a16="http://schemas.microsoft.com/office/drawing/2014/main" id="{A6E655EE-DBA4-4C2F-B863-6CF2B05C572F}"/>
                </a:ext>
              </a:extLst>
            </p:cNvPr>
            <p:cNvCxnSpPr>
              <a:cxnSpLocks noChangeShapeType="1"/>
              <a:stCxn id="56" idx="2"/>
              <a:endCxn id="57" idx="0"/>
            </p:cNvCxnSpPr>
            <p:nvPr/>
          </p:nvCxnSpPr>
          <p:spPr bwMode="auto">
            <a:xfrm>
              <a:off x="2964806" y="2303654"/>
              <a:ext cx="0" cy="591579"/>
            </a:xfrm>
            <a:prstGeom prst="straightConnector1">
              <a:avLst/>
            </a:prstGeom>
            <a:noFill/>
            <a:ln w="25400">
              <a:solidFill>
                <a:schemeClr val="tx1"/>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cxnSp>
          <p:nvCxnSpPr>
            <p:cNvPr id="40" name="直接箭头连接符 39">
              <a:extLst>
                <a:ext uri="{FF2B5EF4-FFF2-40B4-BE49-F238E27FC236}">
                  <a16:creationId xmlns:a16="http://schemas.microsoft.com/office/drawing/2014/main" id="{75335CA5-84B8-4F2C-BB04-F3C97B66AF19}"/>
                </a:ext>
              </a:extLst>
            </p:cNvPr>
            <p:cNvCxnSpPr>
              <a:cxnSpLocks noChangeShapeType="1"/>
            </p:cNvCxnSpPr>
            <p:nvPr/>
          </p:nvCxnSpPr>
          <p:spPr bwMode="auto">
            <a:xfrm>
              <a:off x="9400118" y="2865376"/>
              <a:ext cx="224395" cy="0"/>
            </a:xfrm>
            <a:prstGeom prst="straightConnector1">
              <a:avLst/>
            </a:prstGeom>
            <a:noFill/>
            <a:ln w="25400">
              <a:solidFill>
                <a:schemeClr val="tx1"/>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sp>
          <p:nvSpPr>
            <p:cNvPr id="41" name="圆角矩形 46">
              <a:extLst>
                <a:ext uri="{FF2B5EF4-FFF2-40B4-BE49-F238E27FC236}">
                  <a16:creationId xmlns:a16="http://schemas.microsoft.com/office/drawing/2014/main" id="{AD52C6EF-F801-43EA-BB4F-9D72286CB6E3}"/>
                </a:ext>
              </a:extLst>
            </p:cNvPr>
            <p:cNvSpPr>
              <a:spLocks noChangeArrowheads="1"/>
            </p:cNvSpPr>
            <p:nvPr/>
          </p:nvSpPr>
          <p:spPr bwMode="auto">
            <a:xfrm>
              <a:off x="4279900" y="1868539"/>
              <a:ext cx="643467" cy="3581840"/>
            </a:xfrm>
            <a:prstGeom prst="roundRect">
              <a:avLst>
                <a:gd name="adj" fmla="val 16667"/>
              </a:avLst>
            </a:prstGeom>
            <a:solidFill>
              <a:srgbClr val="FCB627"/>
            </a:solidFill>
            <a:ln w="38100">
              <a:noFill/>
              <a:round/>
            </a:ln>
            <a:effectLst>
              <a:outerShdw blurRad="40000" dist="20000" dir="5400000" rotWithShape="0">
                <a:srgbClr val="808080">
                  <a:alpha val="37999"/>
                </a:srgbClr>
              </a:outerShdw>
            </a:effectLst>
          </p:spPr>
          <p:txBody>
            <a:bodyPr lIns="117227" tIns="58613" rIns="117227" bIns="58613" anchor="ctr"/>
            <a:lstStyle>
              <a:lvl1pPr>
                <a:defRPr kumimoji="1" sz="2400">
                  <a:solidFill>
                    <a:schemeClr val="tx1"/>
                  </a:solidFill>
                  <a:latin typeface="Arial" panose="020B0604020202020204" pitchFamily="34" charset="0"/>
                  <a:ea typeface="宋体" pitchFamily="2" charset="-122"/>
                </a:defRPr>
              </a:lvl1pPr>
              <a:lvl2pPr marL="742950" indent="-285750">
                <a:defRPr kumimoji="1" sz="2400">
                  <a:solidFill>
                    <a:schemeClr val="tx1"/>
                  </a:solidFill>
                  <a:latin typeface="Arial" panose="020B0604020202020204" pitchFamily="34" charset="0"/>
                  <a:ea typeface="宋体" pitchFamily="2" charset="-122"/>
                </a:defRPr>
              </a:lvl2pPr>
              <a:lvl3pPr marL="1143000" indent="-228600">
                <a:defRPr kumimoji="1" sz="2400">
                  <a:solidFill>
                    <a:schemeClr val="tx1"/>
                  </a:solidFill>
                  <a:latin typeface="Arial" panose="020B0604020202020204" pitchFamily="34" charset="0"/>
                  <a:ea typeface="宋体" pitchFamily="2" charset="-122"/>
                </a:defRPr>
              </a:lvl3pPr>
              <a:lvl4pPr marL="1600200" indent="-228600">
                <a:defRPr kumimoji="1" sz="2400">
                  <a:solidFill>
                    <a:schemeClr val="tx1"/>
                  </a:solidFill>
                  <a:latin typeface="Arial" panose="020B0604020202020204" pitchFamily="34" charset="0"/>
                  <a:ea typeface="宋体" pitchFamily="2" charset="-122"/>
                </a:defRPr>
              </a:lvl4pPr>
              <a:lvl5pPr marL="2057400" indent="-228600">
                <a:defRPr kumimoji="1" sz="2400">
                  <a:solidFill>
                    <a:schemeClr val="tx1"/>
                  </a:solidFill>
                  <a:latin typeface="Arial" panose="020B0604020202020204" pitchFamily="34" charset="0"/>
                  <a:ea typeface="宋体"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itchFamily="2" charset="-122"/>
                </a:defRPr>
              </a:lvl9pPr>
            </a:lstStyle>
            <a:p>
              <a:pPr algn="ctr" defTabSz="1219200"/>
              <a:r>
                <a:rPr kumimoji="0" lang="zh-CN" altLang="en-US" sz="1865" dirty="0">
                  <a:solidFill>
                    <a:srgbClr val="FFFFFF"/>
                  </a:solidFill>
                  <a:latin typeface="微软雅黑" panose="020B0503020204020204" pitchFamily="34" charset="-122"/>
                  <a:ea typeface="微软雅黑" panose="020B0503020204020204" pitchFamily="34" charset="-122"/>
                </a:rPr>
                <a:t>找简历</a:t>
              </a:r>
              <a:endParaRPr kumimoji="0" lang="en-US" altLang="zh-CN" sz="1865" dirty="0">
                <a:solidFill>
                  <a:srgbClr val="FFFFFF"/>
                </a:solidFill>
                <a:latin typeface="微软雅黑" panose="020B0503020204020204" pitchFamily="34" charset="-122"/>
                <a:ea typeface="微软雅黑" panose="020B0503020204020204" pitchFamily="34" charset="-122"/>
              </a:endParaRPr>
            </a:p>
          </p:txBody>
        </p:sp>
        <p:cxnSp>
          <p:nvCxnSpPr>
            <p:cNvPr id="42" name="直接箭头连接符 19">
              <a:extLst>
                <a:ext uri="{FF2B5EF4-FFF2-40B4-BE49-F238E27FC236}">
                  <a16:creationId xmlns:a16="http://schemas.microsoft.com/office/drawing/2014/main" id="{FDE7A0A1-43BB-457F-81FE-6639B7D5E3F9}"/>
                </a:ext>
              </a:extLst>
            </p:cNvPr>
            <p:cNvCxnSpPr>
              <a:cxnSpLocks noChangeShapeType="1"/>
              <a:endCxn id="58" idx="0"/>
            </p:cNvCxnSpPr>
            <p:nvPr/>
          </p:nvCxnSpPr>
          <p:spPr bwMode="auto">
            <a:xfrm>
              <a:off x="6454755" y="2361771"/>
              <a:ext cx="0" cy="2657727"/>
            </a:xfrm>
            <a:prstGeom prst="straightConnector1">
              <a:avLst/>
            </a:prstGeom>
            <a:noFill/>
            <a:ln w="25400">
              <a:solidFill>
                <a:schemeClr val="tx1"/>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sp>
          <p:nvSpPr>
            <p:cNvPr id="43" name="圆角矩形 53">
              <a:extLst>
                <a:ext uri="{FF2B5EF4-FFF2-40B4-BE49-F238E27FC236}">
                  <a16:creationId xmlns:a16="http://schemas.microsoft.com/office/drawing/2014/main" id="{FD23758C-72D7-485C-BE8B-3F700E6A7E5D}"/>
                </a:ext>
              </a:extLst>
            </p:cNvPr>
            <p:cNvSpPr>
              <a:spLocks noChangeArrowheads="1"/>
            </p:cNvSpPr>
            <p:nvPr/>
          </p:nvSpPr>
          <p:spPr bwMode="auto">
            <a:xfrm>
              <a:off x="5082118" y="1868540"/>
              <a:ext cx="518583" cy="3577608"/>
            </a:xfrm>
            <a:prstGeom prst="roundRect">
              <a:avLst>
                <a:gd name="adj" fmla="val 16667"/>
              </a:avLst>
            </a:prstGeom>
            <a:solidFill>
              <a:srgbClr val="FCB627"/>
            </a:solidFill>
            <a:ln w="9525">
              <a:noFill/>
              <a:round/>
            </a:ln>
            <a:effectLst>
              <a:outerShdw blurRad="40000" dist="23000" dir="5400000" rotWithShape="0">
                <a:srgbClr val="808080">
                  <a:alpha val="34998"/>
                </a:srgbClr>
              </a:outerShdw>
            </a:effectLst>
          </p:spPr>
          <p:txBody>
            <a:bodyPr lIns="117227" tIns="58613" rIns="117227" bIns="58613" anchor="ctr"/>
            <a:lstStyle/>
            <a:p>
              <a:pPr algn="ctr" defTabSz="1219200">
                <a:defRPr/>
              </a:pPr>
              <a:r>
                <a:rPr lang="zh-CN" altLang="en-US" sz="1865" dirty="0">
                  <a:solidFill>
                    <a:prstClr val="white"/>
                  </a:solidFill>
                  <a:latin typeface="微软雅黑" panose="020B0503020204020204" pitchFamily="34" charset="-122"/>
                  <a:ea typeface="微软雅黑" panose="020B0503020204020204" pitchFamily="34" charset="-122"/>
                  <a:cs typeface="微软雅黑"/>
                </a:rPr>
                <a:t>筛选简历、确认意向</a:t>
              </a:r>
              <a:endParaRPr lang="en-US" altLang="zh-CN" sz="1865" dirty="0">
                <a:solidFill>
                  <a:prstClr val="white"/>
                </a:solidFill>
                <a:latin typeface="微软雅黑" panose="020B0503020204020204" pitchFamily="34" charset="-122"/>
                <a:ea typeface="微软雅黑" panose="020B0503020204020204" pitchFamily="34" charset="-122"/>
                <a:cs typeface="微软雅黑"/>
              </a:endParaRPr>
            </a:p>
          </p:txBody>
        </p:sp>
        <p:cxnSp>
          <p:nvCxnSpPr>
            <p:cNvPr id="44" name="直接箭头连接符 40">
              <a:extLst>
                <a:ext uri="{FF2B5EF4-FFF2-40B4-BE49-F238E27FC236}">
                  <a16:creationId xmlns:a16="http://schemas.microsoft.com/office/drawing/2014/main" id="{304489FE-6C9F-4B78-ADA0-E4299ACB0475}"/>
                </a:ext>
              </a:extLst>
            </p:cNvPr>
            <p:cNvCxnSpPr>
              <a:cxnSpLocks noChangeShapeType="1"/>
            </p:cNvCxnSpPr>
            <p:nvPr/>
          </p:nvCxnSpPr>
          <p:spPr bwMode="auto">
            <a:xfrm flipV="1">
              <a:off x="4928278" y="3276601"/>
              <a:ext cx="294217" cy="4233"/>
            </a:xfrm>
            <a:prstGeom prst="straightConnector1">
              <a:avLst/>
            </a:prstGeom>
            <a:noFill/>
            <a:ln w="25400">
              <a:solidFill>
                <a:schemeClr val="tx1"/>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sp>
          <p:nvSpPr>
            <p:cNvPr id="45" name="文本框 44">
              <a:extLst>
                <a:ext uri="{FF2B5EF4-FFF2-40B4-BE49-F238E27FC236}">
                  <a16:creationId xmlns:a16="http://schemas.microsoft.com/office/drawing/2014/main" id="{E4599B29-429A-4E5C-A01C-F39348558421}"/>
                </a:ext>
              </a:extLst>
            </p:cNvPr>
            <p:cNvSpPr txBox="1"/>
            <p:nvPr/>
          </p:nvSpPr>
          <p:spPr>
            <a:xfrm>
              <a:off x="4092082" y="6350207"/>
              <a:ext cx="1710960" cy="401191"/>
            </a:xfrm>
            <a:prstGeom prst="rect">
              <a:avLst/>
            </a:prstGeom>
            <a:solidFill>
              <a:srgbClr val="558ED5"/>
            </a:solidFill>
          </p:spPr>
          <p:style>
            <a:lnRef idx="0">
              <a:schemeClr val="accent5"/>
            </a:lnRef>
            <a:fillRef idx="3">
              <a:schemeClr val="accent5"/>
            </a:fillRef>
            <a:effectRef idx="3">
              <a:schemeClr val="accent5"/>
            </a:effectRef>
            <a:fontRef idx="minor">
              <a:schemeClr val="lt1"/>
            </a:fontRef>
          </p:style>
          <p:txBody>
            <a:bodyPr wrap="none">
              <a:spAutoFit/>
            </a:bodyPr>
            <a:lstStyle/>
            <a:p>
              <a:pPr algn="ctr" defTabSz="1219200">
                <a:defRPr/>
              </a:pPr>
              <a:r>
                <a:rPr lang="zh-CN" altLang="en-US" sz="1865" dirty="0">
                  <a:solidFill>
                    <a:srgbClr val="FFFF00"/>
                  </a:solidFill>
                  <a:latin typeface="微软雅黑" panose="020B0503020204020204" pitchFamily="34" charset="-122"/>
                  <a:ea typeface="微软雅黑" panose="020B0503020204020204" pitchFamily="34" charset="-122"/>
                  <a:cs typeface="微软雅黑"/>
                </a:rPr>
                <a:t>阿里招聘中心</a:t>
              </a:r>
            </a:p>
          </p:txBody>
        </p:sp>
        <p:sp>
          <p:nvSpPr>
            <p:cNvPr id="46" name="矩形: 圆角 45">
              <a:extLst>
                <a:ext uri="{FF2B5EF4-FFF2-40B4-BE49-F238E27FC236}">
                  <a16:creationId xmlns:a16="http://schemas.microsoft.com/office/drawing/2014/main" id="{102E8F47-B745-4982-91CB-C93F1E51D6D0}"/>
                </a:ext>
              </a:extLst>
            </p:cNvPr>
            <p:cNvSpPr/>
            <p:nvPr/>
          </p:nvSpPr>
          <p:spPr>
            <a:xfrm>
              <a:off x="4180014" y="1767166"/>
              <a:ext cx="1504476" cy="3772790"/>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2400">
                <a:solidFill>
                  <a:prstClr val="white"/>
                </a:solidFill>
                <a:latin typeface="微软雅黑" panose="020B0503020204020204" pitchFamily="34" charset="-122"/>
                <a:ea typeface="微软雅黑" panose="020B0503020204020204" pitchFamily="34" charset="-122"/>
              </a:endParaRPr>
            </a:p>
          </p:txBody>
        </p:sp>
        <p:cxnSp>
          <p:nvCxnSpPr>
            <p:cNvPr id="47" name="直接连接符 46">
              <a:extLst>
                <a:ext uri="{FF2B5EF4-FFF2-40B4-BE49-F238E27FC236}">
                  <a16:creationId xmlns:a16="http://schemas.microsoft.com/office/drawing/2014/main" id="{0662E2C4-EB2E-4E24-BB33-632811DB0C20}"/>
                </a:ext>
              </a:extLst>
            </p:cNvPr>
            <p:cNvCxnSpPr/>
            <p:nvPr/>
          </p:nvCxnSpPr>
          <p:spPr>
            <a:xfrm>
              <a:off x="9261147" y="6215487"/>
              <a:ext cx="1914165" cy="0"/>
            </a:xfrm>
            <a:prstGeom prst="line">
              <a:avLst/>
            </a:prstGeom>
            <a:grpFill/>
            <a:ln w="25400">
              <a:tailEnd type="none"/>
            </a:ln>
          </p:spPr>
          <p:style>
            <a:lnRef idx="3">
              <a:schemeClr val="dk1"/>
            </a:lnRef>
            <a:fillRef idx="0">
              <a:schemeClr val="dk1"/>
            </a:fillRef>
            <a:effectRef idx="2">
              <a:schemeClr val="dk1"/>
            </a:effectRef>
            <a:fontRef idx="minor">
              <a:schemeClr val="tx1"/>
            </a:fontRef>
          </p:style>
        </p:cxnSp>
        <p:cxnSp>
          <p:nvCxnSpPr>
            <p:cNvPr id="48" name="直接箭头连接符 47">
              <a:extLst>
                <a:ext uri="{FF2B5EF4-FFF2-40B4-BE49-F238E27FC236}">
                  <a16:creationId xmlns:a16="http://schemas.microsoft.com/office/drawing/2014/main" id="{07A9050C-9B5F-4C66-9E57-271EBDEC2245}"/>
                </a:ext>
              </a:extLst>
            </p:cNvPr>
            <p:cNvCxnSpPr>
              <a:cxnSpLocks noChangeShapeType="1"/>
            </p:cNvCxnSpPr>
            <p:nvPr/>
          </p:nvCxnSpPr>
          <p:spPr bwMode="auto">
            <a:xfrm flipV="1">
              <a:off x="5645303" y="2121555"/>
              <a:ext cx="270203" cy="2118"/>
            </a:xfrm>
            <a:prstGeom prst="straightConnector1">
              <a:avLst/>
            </a:prstGeom>
            <a:noFill/>
            <a:ln w="25400">
              <a:solidFill>
                <a:schemeClr val="tx1"/>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cxnSp>
          <p:nvCxnSpPr>
            <p:cNvPr id="49" name="直接箭头连接符 30">
              <a:extLst>
                <a:ext uri="{FF2B5EF4-FFF2-40B4-BE49-F238E27FC236}">
                  <a16:creationId xmlns:a16="http://schemas.microsoft.com/office/drawing/2014/main" id="{4485EB9E-9B3B-4E49-9426-46572B532C4A}"/>
                </a:ext>
              </a:extLst>
            </p:cNvPr>
            <p:cNvCxnSpPr>
              <a:cxnSpLocks noChangeShapeType="1"/>
            </p:cNvCxnSpPr>
            <p:nvPr/>
          </p:nvCxnSpPr>
          <p:spPr bwMode="auto">
            <a:xfrm>
              <a:off x="4068658" y="4203700"/>
              <a:ext cx="298449" cy="0"/>
            </a:xfrm>
            <a:prstGeom prst="straightConnector1">
              <a:avLst/>
            </a:prstGeom>
            <a:noFill/>
            <a:ln w="25400">
              <a:solidFill>
                <a:schemeClr val="tx1"/>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grpSp>
      <p:grpSp>
        <p:nvGrpSpPr>
          <p:cNvPr id="79" name="组合 78">
            <a:extLst>
              <a:ext uri="{FF2B5EF4-FFF2-40B4-BE49-F238E27FC236}">
                <a16:creationId xmlns:a16="http://schemas.microsoft.com/office/drawing/2014/main" id="{566A6973-A3E9-4ECD-917A-5E92D6653B0E}"/>
              </a:ext>
            </a:extLst>
          </p:cNvPr>
          <p:cNvGrpSpPr/>
          <p:nvPr/>
        </p:nvGrpSpPr>
        <p:grpSpPr>
          <a:xfrm>
            <a:off x="0" y="62915"/>
            <a:ext cx="5358594" cy="585860"/>
            <a:chOff x="1661013" y="62915"/>
            <a:chExt cx="5358594" cy="585860"/>
          </a:xfrm>
        </p:grpSpPr>
        <p:grpSp>
          <p:nvGrpSpPr>
            <p:cNvPr id="80" name="组合 79">
              <a:extLst>
                <a:ext uri="{FF2B5EF4-FFF2-40B4-BE49-F238E27FC236}">
                  <a16:creationId xmlns:a16="http://schemas.microsoft.com/office/drawing/2014/main" id="{3F85DB17-489A-4E8F-9C86-9052C6CF00AE}"/>
                </a:ext>
              </a:extLst>
            </p:cNvPr>
            <p:cNvGrpSpPr/>
            <p:nvPr/>
          </p:nvGrpSpPr>
          <p:grpSpPr>
            <a:xfrm>
              <a:off x="1661013" y="62915"/>
              <a:ext cx="5358594" cy="585860"/>
              <a:chOff x="137013" y="62915"/>
              <a:chExt cx="5358594" cy="585860"/>
            </a:xfrm>
          </p:grpSpPr>
          <p:pic>
            <p:nvPicPr>
              <p:cNvPr id="82" name="Picture 8" descr="https://docs.alibabagroup.com/assets2/images/cn/global/logo_header.png">
                <a:extLst>
                  <a:ext uri="{FF2B5EF4-FFF2-40B4-BE49-F238E27FC236}">
                    <a16:creationId xmlns:a16="http://schemas.microsoft.com/office/drawing/2014/main" id="{A7C14209-CEA3-4F2D-A3B1-E482963553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83" name="图片 82">
                <a:extLst>
                  <a:ext uri="{FF2B5EF4-FFF2-40B4-BE49-F238E27FC236}">
                    <a16:creationId xmlns:a16="http://schemas.microsoft.com/office/drawing/2014/main" id="{8C7CBB9C-602A-4A54-BA5D-C3D7B6F42C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81" name="乘号 80">
              <a:extLst>
                <a:ext uri="{FF2B5EF4-FFF2-40B4-BE49-F238E27FC236}">
                  <a16:creationId xmlns:a16="http://schemas.microsoft.com/office/drawing/2014/main" id="{4D668994-4644-40E6-9DF8-9286256BEF5A}"/>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84" name="云形 83">
            <a:extLst>
              <a:ext uri="{FF2B5EF4-FFF2-40B4-BE49-F238E27FC236}">
                <a16:creationId xmlns:a16="http://schemas.microsoft.com/office/drawing/2014/main" id="{C4EE1BB2-0349-438F-B7E7-19F5B9EE14BD}"/>
              </a:ext>
            </a:extLst>
          </p:cNvPr>
          <p:cNvSpPr/>
          <p:nvPr/>
        </p:nvSpPr>
        <p:spPr>
          <a:xfrm>
            <a:off x="1638546" y="5541203"/>
            <a:ext cx="2295525" cy="961705"/>
          </a:xfrm>
          <a:prstGeom prst="cloud">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87" name="文本框 86">
            <a:extLst>
              <a:ext uri="{FF2B5EF4-FFF2-40B4-BE49-F238E27FC236}">
                <a16:creationId xmlns:a16="http://schemas.microsoft.com/office/drawing/2014/main" id="{F7BF9C48-639F-4438-84BB-6A2E0F05D9DC}"/>
              </a:ext>
            </a:extLst>
          </p:cNvPr>
          <p:cNvSpPr txBox="1"/>
          <p:nvPr/>
        </p:nvSpPr>
        <p:spPr>
          <a:xfrm>
            <a:off x="1832576" y="5831410"/>
            <a:ext cx="2393586" cy="338554"/>
          </a:xfrm>
          <a:prstGeom prst="rect">
            <a:avLst/>
          </a:prstGeom>
          <a:noFill/>
        </p:spPr>
        <p:txBody>
          <a:bodyPr wrap="square" rtlCol="0">
            <a:spAutoFit/>
          </a:bodyPr>
          <a:lstStyle/>
          <a:p>
            <a:r>
              <a:rPr lang="zh-CN" altLang="en-US" sz="1600" b="1" dirty="0">
                <a:solidFill>
                  <a:srgbClr val="FF6600"/>
                </a:solidFill>
                <a:latin typeface="微软雅黑" panose="020B0503020204020204" pitchFamily="34" charset="-122"/>
                <a:ea typeface="微软雅黑" panose="020B0503020204020204" pitchFamily="34" charset="-122"/>
              </a:rPr>
              <a:t>优秀的你支持这里！</a:t>
            </a:r>
          </a:p>
        </p:txBody>
      </p:sp>
      <p:cxnSp>
        <p:nvCxnSpPr>
          <p:cNvPr id="95" name="直接箭头连接符 94">
            <a:extLst>
              <a:ext uri="{FF2B5EF4-FFF2-40B4-BE49-F238E27FC236}">
                <a16:creationId xmlns:a16="http://schemas.microsoft.com/office/drawing/2014/main" id="{0AB9AE44-E82C-4C93-AAF1-74FBFCAE264B}"/>
              </a:ext>
            </a:extLst>
          </p:cNvPr>
          <p:cNvCxnSpPr/>
          <p:nvPr/>
        </p:nvCxnSpPr>
        <p:spPr>
          <a:xfrm flipV="1">
            <a:off x="3934071" y="5091338"/>
            <a:ext cx="351493" cy="5223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4235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01CCA823-5DD5-4111-93F7-BF30139050CA}"/>
              </a:ext>
            </a:extLst>
          </p:cNvPr>
          <p:cNvGrpSpPr/>
          <p:nvPr/>
        </p:nvGrpSpPr>
        <p:grpSpPr>
          <a:xfrm>
            <a:off x="0" y="62915"/>
            <a:ext cx="5358594" cy="585860"/>
            <a:chOff x="1661013" y="62915"/>
            <a:chExt cx="5358594" cy="585860"/>
          </a:xfrm>
        </p:grpSpPr>
        <p:grpSp>
          <p:nvGrpSpPr>
            <p:cNvPr id="10" name="组合 9">
              <a:extLst>
                <a:ext uri="{FF2B5EF4-FFF2-40B4-BE49-F238E27FC236}">
                  <a16:creationId xmlns:a16="http://schemas.microsoft.com/office/drawing/2014/main" id="{2ACD67ED-7525-4D3E-A073-F8B606EC03FF}"/>
                </a:ext>
              </a:extLst>
            </p:cNvPr>
            <p:cNvGrpSpPr/>
            <p:nvPr/>
          </p:nvGrpSpPr>
          <p:grpSpPr>
            <a:xfrm>
              <a:off x="1661013" y="62915"/>
              <a:ext cx="5358594" cy="585860"/>
              <a:chOff x="137013" y="62915"/>
              <a:chExt cx="5358594" cy="585860"/>
            </a:xfrm>
          </p:grpSpPr>
          <p:pic>
            <p:nvPicPr>
              <p:cNvPr id="12" name="Picture 8" descr="https://docs.alibabagroup.com/assets2/images/cn/global/logo_header.png">
                <a:extLst>
                  <a:ext uri="{FF2B5EF4-FFF2-40B4-BE49-F238E27FC236}">
                    <a16:creationId xmlns:a16="http://schemas.microsoft.com/office/drawing/2014/main" id="{BF191369-9789-4D8F-8166-6896DAFBEF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13" name="图片 12">
                <a:extLst>
                  <a:ext uri="{FF2B5EF4-FFF2-40B4-BE49-F238E27FC236}">
                    <a16:creationId xmlns:a16="http://schemas.microsoft.com/office/drawing/2014/main" id="{01FCE85A-319F-4E7C-BE4C-D4C9D2224C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11" name="乘号 10">
              <a:extLst>
                <a:ext uri="{FF2B5EF4-FFF2-40B4-BE49-F238E27FC236}">
                  <a16:creationId xmlns:a16="http://schemas.microsoft.com/office/drawing/2014/main" id="{4123C34A-82D8-4DC0-ACB0-CDB226CA6008}"/>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14" name="文本框 13">
            <a:extLst>
              <a:ext uri="{FF2B5EF4-FFF2-40B4-BE49-F238E27FC236}">
                <a16:creationId xmlns:a16="http://schemas.microsoft.com/office/drawing/2014/main" id="{60774BF4-E8F7-4337-A08E-B45AB01A91C4}"/>
              </a:ext>
            </a:extLst>
          </p:cNvPr>
          <p:cNvSpPr txBox="1"/>
          <p:nvPr/>
        </p:nvSpPr>
        <p:spPr>
          <a:xfrm>
            <a:off x="317861" y="747729"/>
            <a:ext cx="7343297" cy="461665"/>
          </a:xfrm>
          <a:prstGeom prst="rect">
            <a:avLst/>
          </a:prstGeom>
          <a:noFill/>
        </p:spPr>
        <p:txBody>
          <a:bodyPr wrap="square" rtlCol="0">
            <a:spAutoFit/>
          </a:bodyPr>
          <a:lstStyle/>
          <a:p>
            <a:r>
              <a:rPr lang="zh-CN" altLang="en-US" sz="2400" b="1" dirty="0">
                <a:solidFill>
                  <a:srgbClr val="FF6600"/>
                </a:solidFill>
                <a:latin typeface="微软雅黑" panose="020B0503020204020204" pitchFamily="34" charset="-122"/>
                <a:ea typeface="微软雅黑" panose="020B0503020204020204" pitchFamily="34" charset="-122"/>
              </a:rPr>
              <a:t>阿里招聘中心在招岗位</a:t>
            </a:r>
          </a:p>
        </p:txBody>
      </p:sp>
      <p:grpSp>
        <p:nvGrpSpPr>
          <p:cNvPr id="22" name="组合 21">
            <a:extLst>
              <a:ext uri="{FF2B5EF4-FFF2-40B4-BE49-F238E27FC236}">
                <a16:creationId xmlns:a16="http://schemas.microsoft.com/office/drawing/2014/main" id="{9D59F7AB-861F-4B98-BCC6-2F298505669F}"/>
              </a:ext>
            </a:extLst>
          </p:cNvPr>
          <p:cNvGrpSpPr/>
          <p:nvPr/>
        </p:nvGrpSpPr>
        <p:grpSpPr>
          <a:xfrm>
            <a:off x="1443925" y="1316011"/>
            <a:ext cx="10147330" cy="4872308"/>
            <a:chOff x="1443925" y="1376971"/>
            <a:chExt cx="10147330" cy="4872308"/>
          </a:xfrm>
        </p:grpSpPr>
        <p:sp>
          <p:nvSpPr>
            <p:cNvPr id="15" name="矩形 14">
              <a:extLst>
                <a:ext uri="{FF2B5EF4-FFF2-40B4-BE49-F238E27FC236}">
                  <a16:creationId xmlns:a16="http://schemas.microsoft.com/office/drawing/2014/main" id="{CA9957F4-75D3-4D91-8165-B8AA1EC4403F}"/>
                </a:ext>
              </a:extLst>
            </p:cNvPr>
            <p:cNvSpPr/>
            <p:nvPr/>
          </p:nvSpPr>
          <p:spPr>
            <a:xfrm>
              <a:off x="1443925" y="1376971"/>
              <a:ext cx="3853106" cy="369332"/>
            </a:xfrm>
            <a:prstGeom prst="rect">
              <a:avLst/>
            </a:prstGeom>
          </p:spPr>
          <p:txBody>
            <a:bodyPr wrap="none">
              <a:spAutoFit/>
            </a:bodyPr>
            <a:lstStyle/>
            <a:p>
              <a:r>
                <a:rPr lang="zh-CN" altLang="en-US" b="1" kern="100" dirty="0">
                  <a:solidFill>
                    <a:srgbClr val="FF6600"/>
                  </a:solidFill>
                  <a:latin typeface="微软雅黑" panose="020B0503020204020204" pitchFamily="34" charset="-122"/>
                  <a:ea typeface="微软雅黑" panose="020B0503020204020204" pitchFamily="34" charset="-122"/>
                  <a:cs typeface="Times New Roman" panose="02020603050405020304" pitchFamily="18" charset="0"/>
                </a:rPr>
                <a:t>岗位名称：</a:t>
              </a:r>
              <a:r>
                <a:rPr lang="zh-CN" altLang="en-US" b="1" dirty="0">
                  <a:solidFill>
                    <a:srgbClr val="425166"/>
                  </a:solidFill>
                  <a:latin typeface="微软雅黑"/>
                  <a:ea typeface="微软雅黑"/>
                </a:rPr>
                <a:t>阿里招聘中心</a:t>
              </a:r>
              <a:r>
                <a:rPr lang="en-US" altLang="zh-CN" b="1" dirty="0">
                  <a:solidFill>
                    <a:srgbClr val="425166"/>
                  </a:solidFill>
                  <a:latin typeface="微软雅黑"/>
                  <a:ea typeface="微软雅黑"/>
                </a:rPr>
                <a:t>HR</a:t>
              </a:r>
              <a:r>
                <a:rPr lang="zh-CN" altLang="en-US" b="1" dirty="0">
                  <a:solidFill>
                    <a:srgbClr val="425166"/>
                  </a:solidFill>
                  <a:latin typeface="微软雅黑"/>
                  <a:ea typeface="微软雅黑"/>
                </a:rPr>
                <a:t>实习生</a:t>
              </a:r>
            </a:p>
          </p:txBody>
        </p:sp>
        <p:sp>
          <p:nvSpPr>
            <p:cNvPr id="17" name="矩形 16">
              <a:extLst>
                <a:ext uri="{FF2B5EF4-FFF2-40B4-BE49-F238E27FC236}">
                  <a16:creationId xmlns:a16="http://schemas.microsoft.com/office/drawing/2014/main" id="{283FBBE3-B194-4090-AC8C-40C0C2D8E2CB}"/>
                </a:ext>
              </a:extLst>
            </p:cNvPr>
            <p:cNvSpPr/>
            <p:nvPr/>
          </p:nvSpPr>
          <p:spPr>
            <a:xfrm>
              <a:off x="1443925" y="1746303"/>
              <a:ext cx="9552615" cy="1200329"/>
            </a:xfrm>
            <a:prstGeom prst="rect">
              <a:avLst/>
            </a:prstGeom>
          </p:spPr>
          <p:txBody>
            <a:bodyPr wrap="none">
              <a:spAutoFit/>
            </a:bodyPr>
            <a:lstStyle/>
            <a:p>
              <a:r>
                <a:rPr lang="zh-CN" altLang="en-US" b="1" kern="100" dirty="0">
                  <a:solidFill>
                    <a:srgbClr val="FF6600"/>
                  </a:solidFill>
                  <a:latin typeface="微软雅黑" panose="020B0503020204020204" pitchFamily="34" charset="-122"/>
                  <a:ea typeface="微软雅黑" panose="020B0503020204020204" pitchFamily="34" charset="-122"/>
                  <a:cs typeface="Times New Roman" panose="02020603050405020304" pitchFamily="18" charset="0"/>
                </a:rPr>
                <a:t>岗位职责：</a:t>
              </a:r>
              <a:endParaRPr lang="en-US" altLang="zh-CN" b="1" kern="100" dirty="0">
                <a:solidFill>
                  <a:srgbClr val="FF6600"/>
                </a:solidFill>
                <a:latin typeface="微软雅黑" panose="020B0503020204020204" pitchFamily="34" charset="-122"/>
                <a:ea typeface="微软雅黑" panose="020B0503020204020204" pitchFamily="34" charset="-122"/>
                <a:cs typeface="Times New Roman" panose="02020603050405020304" pitchFamily="18" charset="0"/>
              </a:endParaRPr>
            </a:p>
            <a:p>
              <a:r>
                <a:rPr lang="en-US" altLang="zh-CN" dirty="0">
                  <a:solidFill>
                    <a:srgbClr val="425166"/>
                  </a:solidFill>
                  <a:latin typeface="微软雅黑"/>
                  <a:ea typeface="微软雅黑"/>
                </a:rPr>
                <a:t>1</a:t>
              </a:r>
              <a:r>
                <a:rPr lang="zh-CN" altLang="zh-CN" dirty="0">
                  <a:solidFill>
                    <a:srgbClr val="425166"/>
                  </a:solidFill>
                  <a:latin typeface="微软雅黑"/>
                  <a:ea typeface="微软雅黑"/>
                </a:rPr>
                <a:t>、协助阿里巴巴集团招聘团队支持各业务板块招聘工作</a:t>
              </a:r>
              <a:r>
                <a:rPr lang="zh-CN" altLang="en-US" dirty="0">
                  <a:solidFill>
                    <a:srgbClr val="425166"/>
                  </a:solidFill>
                  <a:latin typeface="微软雅黑"/>
                  <a:ea typeface="微软雅黑"/>
                </a:rPr>
                <a:t>；</a:t>
              </a:r>
              <a:br>
                <a:rPr lang="en-US" altLang="zh-CN" dirty="0">
                  <a:solidFill>
                    <a:srgbClr val="425166"/>
                  </a:solidFill>
                  <a:latin typeface="微软雅黑"/>
                  <a:ea typeface="微软雅黑"/>
                </a:rPr>
              </a:br>
              <a:r>
                <a:rPr lang="en-US" altLang="zh-CN" dirty="0">
                  <a:solidFill>
                    <a:srgbClr val="425166"/>
                  </a:solidFill>
                  <a:latin typeface="微软雅黑"/>
                  <a:ea typeface="微软雅黑"/>
                </a:rPr>
                <a:t>2</a:t>
              </a:r>
              <a:r>
                <a:rPr lang="zh-CN" altLang="zh-CN" dirty="0">
                  <a:solidFill>
                    <a:srgbClr val="425166"/>
                  </a:solidFill>
                  <a:latin typeface="微软雅黑"/>
                  <a:ea typeface="微软雅黑"/>
                </a:rPr>
                <a:t>、电话寻访候选人进行意向沟通，沟通并介绍职位信息，分享职位亮点，吸引候选人</a:t>
              </a:r>
              <a:r>
                <a:rPr lang="zh-CN" altLang="en-US" dirty="0">
                  <a:solidFill>
                    <a:srgbClr val="425166"/>
                  </a:solidFill>
                  <a:latin typeface="微软雅黑"/>
                  <a:ea typeface="微软雅黑"/>
                </a:rPr>
                <a:t>；</a:t>
              </a:r>
              <a:br>
                <a:rPr lang="en-US" altLang="zh-CN" dirty="0">
                  <a:solidFill>
                    <a:srgbClr val="425166"/>
                  </a:solidFill>
                  <a:latin typeface="微软雅黑"/>
                  <a:ea typeface="微软雅黑"/>
                </a:rPr>
              </a:br>
              <a:r>
                <a:rPr lang="en-US" altLang="zh-CN" dirty="0">
                  <a:solidFill>
                    <a:srgbClr val="425166"/>
                  </a:solidFill>
                  <a:latin typeface="微软雅黑"/>
                  <a:ea typeface="微软雅黑"/>
                </a:rPr>
                <a:t>3</a:t>
              </a:r>
              <a:r>
                <a:rPr lang="zh-CN" altLang="zh-CN" dirty="0">
                  <a:solidFill>
                    <a:srgbClr val="425166"/>
                  </a:solidFill>
                  <a:latin typeface="微软雅黑"/>
                  <a:ea typeface="微软雅黑"/>
                </a:rPr>
                <a:t>、其他包括且不限于各渠道简历初筛、搜索和推荐，协助与业务部门日常沟通及流程推进</a:t>
              </a:r>
              <a:r>
                <a:rPr lang="zh-CN" altLang="en-US" dirty="0">
                  <a:solidFill>
                    <a:srgbClr val="425166"/>
                  </a:solidFill>
                  <a:latin typeface="微软雅黑"/>
                  <a:ea typeface="微软雅黑"/>
                </a:rPr>
                <a:t>。</a:t>
              </a:r>
            </a:p>
          </p:txBody>
        </p:sp>
        <p:sp>
          <p:nvSpPr>
            <p:cNvPr id="19" name="矩形 18">
              <a:extLst>
                <a:ext uri="{FF2B5EF4-FFF2-40B4-BE49-F238E27FC236}">
                  <a16:creationId xmlns:a16="http://schemas.microsoft.com/office/drawing/2014/main" id="{7118479C-59BF-49DE-90AC-854DBFDF4D86}"/>
                </a:ext>
              </a:extLst>
            </p:cNvPr>
            <p:cNvSpPr/>
            <p:nvPr/>
          </p:nvSpPr>
          <p:spPr>
            <a:xfrm>
              <a:off x="1443925" y="2946632"/>
              <a:ext cx="10147330" cy="1754326"/>
            </a:xfrm>
            <a:prstGeom prst="rect">
              <a:avLst/>
            </a:prstGeom>
          </p:spPr>
          <p:txBody>
            <a:bodyPr wrap="none">
              <a:spAutoFit/>
            </a:bodyPr>
            <a:lstStyle/>
            <a:p>
              <a:r>
                <a:rPr lang="zh-CN" altLang="en-US" b="1" kern="100" dirty="0">
                  <a:solidFill>
                    <a:srgbClr val="FF6600"/>
                  </a:solidFill>
                  <a:latin typeface="微软雅黑" panose="020B0503020204020204" pitchFamily="34" charset="-122"/>
                  <a:ea typeface="微软雅黑" panose="020B0503020204020204" pitchFamily="34" charset="-122"/>
                  <a:cs typeface="Times New Roman" panose="02020603050405020304" pitchFamily="18" charset="0"/>
                </a:rPr>
                <a:t>任职要求：</a:t>
              </a:r>
              <a:endParaRPr lang="en-US" altLang="zh-CN" b="1" kern="100" dirty="0">
                <a:solidFill>
                  <a:srgbClr val="FF6600"/>
                </a:solidFill>
                <a:latin typeface="微软雅黑" panose="020B0503020204020204" pitchFamily="34" charset="-122"/>
                <a:ea typeface="微软雅黑" panose="020B0503020204020204" pitchFamily="34" charset="-122"/>
                <a:cs typeface="Times New Roman" panose="02020603050405020304" pitchFamily="18" charset="0"/>
              </a:endParaRPr>
            </a:p>
            <a:p>
              <a:r>
                <a:rPr lang="en-US" altLang="zh-CN" dirty="0">
                  <a:solidFill>
                    <a:srgbClr val="425166"/>
                  </a:solidFill>
                  <a:latin typeface="微软雅黑"/>
                  <a:ea typeface="微软雅黑"/>
                </a:rPr>
                <a:t>1</a:t>
              </a:r>
              <a:r>
                <a:rPr lang="zh-CN" altLang="zh-CN" dirty="0">
                  <a:solidFill>
                    <a:srgbClr val="425166"/>
                  </a:solidFill>
                  <a:latin typeface="微软雅黑"/>
                  <a:ea typeface="微软雅黑"/>
                </a:rPr>
                <a:t>、</a:t>
              </a:r>
              <a:r>
                <a:rPr lang="en-US" altLang="zh-CN" dirty="0">
                  <a:solidFill>
                    <a:srgbClr val="425166"/>
                  </a:solidFill>
                  <a:latin typeface="微软雅黑"/>
                  <a:ea typeface="微软雅黑"/>
                </a:rPr>
                <a:t>22</a:t>
              </a:r>
              <a:r>
                <a:rPr lang="zh-CN" altLang="zh-CN" dirty="0">
                  <a:solidFill>
                    <a:srgbClr val="425166"/>
                  </a:solidFill>
                  <a:latin typeface="微软雅黑"/>
                  <a:ea typeface="微软雅黑"/>
                </a:rPr>
                <a:t>届本科或硕士毕业生 ，专业不限，对人力资源管理行业感兴趣；</a:t>
              </a:r>
              <a:br>
                <a:rPr lang="en-US" altLang="zh-CN" dirty="0">
                  <a:solidFill>
                    <a:srgbClr val="425166"/>
                  </a:solidFill>
                  <a:latin typeface="微软雅黑"/>
                  <a:ea typeface="微软雅黑"/>
                </a:rPr>
              </a:br>
              <a:r>
                <a:rPr lang="en-US" altLang="zh-CN" dirty="0">
                  <a:solidFill>
                    <a:srgbClr val="425166"/>
                  </a:solidFill>
                  <a:latin typeface="微软雅黑"/>
                  <a:ea typeface="微软雅黑"/>
                </a:rPr>
                <a:t>2</a:t>
              </a:r>
              <a:r>
                <a:rPr lang="zh-CN" altLang="zh-CN" dirty="0">
                  <a:solidFill>
                    <a:srgbClr val="425166"/>
                  </a:solidFill>
                  <a:latin typeface="微软雅黑"/>
                  <a:ea typeface="微软雅黑"/>
                </a:rPr>
                <a:t>、认真负责，具有较强的学习和沟通能力，有团队合作精神；</a:t>
              </a:r>
              <a:br>
                <a:rPr lang="en-US" altLang="zh-CN" dirty="0">
                  <a:solidFill>
                    <a:srgbClr val="425166"/>
                  </a:solidFill>
                  <a:latin typeface="微软雅黑"/>
                  <a:ea typeface="微软雅黑"/>
                </a:rPr>
              </a:br>
              <a:r>
                <a:rPr lang="en-US" altLang="zh-CN" dirty="0">
                  <a:solidFill>
                    <a:srgbClr val="425166"/>
                  </a:solidFill>
                  <a:latin typeface="微软雅黑"/>
                  <a:ea typeface="微软雅黑"/>
                </a:rPr>
                <a:t>3</a:t>
              </a:r>
              <a:r>
                <a:rPr lang="zh-CN" altLang="zh-CN" dirty="0">
                  <a:solidFill>
                    <a:srgbClr val="425166"/>
                  </a:solidFill>
                  <a:latin typeface="微软雅黑"/>
                  <a:ea typeface="微软雅黑"/>
                </a:rPr>
                <a:t>、有数据处理能力、英语优秀者优先</a:t>
              </a:r>
              <a:r>
                <a:rPr lang="zh-CN" altLang="en-US" dirty="0">
                  <a:solidFill>
                    <a:srgbClr val="425166"/>
                  </a:solidFill>
                  <a:latin typeface="微软雅黑"/>
                  <a:ea typeface="微软雅黑"/>
                </a:rPr>
                <a:t>。</a:t>
              </a:r>
              <a:endParaRPr lang="en-US" altLang="zh-CN" dirty="0">
                <a:solidFill>
                  <a:srgbClr val="425166"/>
                </a:solidFill>
                <a:latin typeface="微软雅黑"/>
                <a:ea typeface="微软雅黑"/>
              </a:endParaRPr>
            </a:p>
            <a:p>
              <a:r>
                <a:rPr lang="zh-CN" altLang="zh-CN" dirty="0">
                  <a:solidFill>
                    <a:srgbClr val="425166"/>
                  </a:solidFill>
                  <a:latin typeface="微软雅黑"/>
                  <a:ea typeface="微软雅黑"/>
                </a:rPr>
                <a:t>备注： 本岗位</a:t>
              </a:r>
              <a:r>
                <a:rPr lang="zh-CN" altLang="en-US" dirty="0">
                  <a:solidFill>
                    <a:srgbClr val="425166"/>
                  </a:solidFill>
                  <a:latin typeface="微软雅黑"/>
                  <a:ea typeface="微软雅黑"/>
                </a:rPr>
                <a:t>期望</a:t>
              </a:r>
              <a:r>
                <a:rPr lang="zh-CN" altLang="zh-CN" dirty="0">
                  <a:solidFill>
                    <a:srgbClr val="425166"/>
                  </a:solidFill>
                  <a:latin typeface="微软雅黑"/>
                  <a:ea typeface="微软雅黑"/>
                </a:rPr>
                <a:t>长期实习，</a:t>
              </a:r>
              <a:r>
                <a:rPr lang="zh-CN" altLang="en-US" dirty="0">
                  <a:solidFill>
                    <a:srgbClr val="425166"/>
                  </a:solidFill>
                  <a:latin typeface="微软雅黑"/>
                  <a:ea typeface="微软雅黑"/>
                </a:rPr>
                <a:t>有毕业后留任意向者优先，</a:t>
              </a:r>
              <a:r>
                <a:rPr lang="zh-CN" altLang="en-US" sz="1400" dirty="0">
                  <a:solidFill>
                    <a:srgbClr val="425166"/>
                  </a:solidFill>
                  <a:latin typeface="微软雅黑"/>
                  <a:ea typeface="微软雅黑"/>
                </a:rPr>
                <a:t>（</a:t>
              </a:r>
              <a:r>
                <a:rPr lang="zh-CN" altLang="zh-CN" sz="1400" dirty="0">
                  <a:solidFill>
                    <a:srgbClr val="425166"/>
                  </a:solidFill>
                  <a:latin typeface="微软雅黑"/>
                  <a:ea typeface="微软雅黑"/>
                </a:rPr>
                <a:t>实习要求每周出勤</a:t>
              </a:r>
              <a:r>
                <a:rPr lang="en-US" altLang="zh-CN" sz="1400" dirty="0">
                  <a:solidFill>
                    <a:srgbClr val="425166"/>
                  </a:solidFill>
                  <a:latin typeface="微软雅黑"/>
                  <a:ea typeface="微软雅黑"/>
                </a:rPr>
                <a:t>4</a:t>
              </a:r>
              <a:r>
                <a:rPr lang="zh-CN" altLang="zh-CN" sz="1400" dirty="0">
                  <a:solidFill>
                    <a:srgbClr val="425166"/>
                  </a:solidFill>
                  <a:latin typeface="微软雅黑"/>
                  <a:ea typeface="微软雅黑"/>
                </a:rPr>
                <a:t>天以上，实习期</a:t>
              </a:r>
              <a:r>
                <a:rPr lang="en-US" altLang="zh-CN" sz="1400" dirty="0">
                  <a:solidFill>
                    <a:srgbClr val="425166"/>
                  </a:solidFill>
                  <a:latin typeface="微软雅黑"/>
                  <a:ea typeface="微软雅黑"/>
                </a:rPr>
                <a:t>3</a:t>
              </a:r>
              <a:r>
                <a:rPr lang="zh-CN" altLang="zh-CN" sz="1400" dirty="0">
                  <a:solidFill>
                    <a:srgbClr val="425166"/>
                  </a:solidFill>
                  <a:latin typeface="微软雅黑"/>
                  <a:ea typeface="微软雅黑"/>
                </a:rPr>
                <a:t>个月及以上</a:t>
              </a:r>
              <a:r>
                <a:rPr lang="zh-CN" altLang="en-US" sz="1400" dirty="0">
                  <a:solidFill>
                    <a:srgbClr val="425166"/>
                  </a:solidFill>
                  <a:latin typeface="微软雅黑"/>
                  <a:ea typeface="微软雅黑"/>
                </a:rPr>
                <a:t>）</a:t>
              </a:r>
              <a:endParaRPr lang="zh-CN" altLang="zh-CN" sz="1400" dirty="0">
                <a:solidFill>
                  <a:srgbClr val="425166"/>
                </a:solidFill>
                <a:latin typeface="微软雅黑"/>
                <a:ea typeface="微软雅黑"/>
              </a:endParaRPr>
            </a:p>
            <a:p>
              <a:endParaRPr lang="zh-CN" altLang="en-US" dirty="0">
                <a:solidFill>
                  <a:srgbClr val="425166"/>
                </a:solidFill>
                <a:latin typeface="微软雅黑"/>
                <a:ea typeface="微软雅黑"/>
              </a:endParaRPr>
            </a:p>
          </p:txBody>
        </p:sp>
        <p:sp>
          <p:nvSpPr>
            <p:cNvPr id="21" name="矩形 20">
              <a:extLst>
                <a:ext uri="{FF2B5EF4-FFF2-40B4-BE49-F238E27FC236}">
                  <a16:creationId xmlns:a16="http://schemas.microsoft.com/office/drawing/2014/main" id="{BB0E1A3D-DBC6-4328-A935-93EAD718D3E6}"/>
                </a:ext>
              </a:extLst>
            </p:cNvPr>
            <p:cNvSpPr/>
            <p:nvPr/>
          </p:nvSpPr>
          <p:spPr>
            <a:xfrm>
              <a:off x="1443925" y="4494953"/>
              <a:ext cx="9554222" cy="1754326"/>
            </a:xfrm>
            <a:prstGeom prst="rect">
              <a:avLst/>
            </a:prstGeom>
          </p:spPr>
          <p:txBody>
            <a:bodyPr wrap="square">
              <a:spAutoFit/>
            </a:bodyPr>
            <a:lstStyle/>
            <a:p>
              <a:r>
                <a:rPr lang="zh-CN" altLang="en-US" b="1" kern="100" dirty="0">
                  <a:solidFill>
                    <a:srgbClr val="FF6600"/>
                  </a:solidFill>
                  <a:latin typeface="Calibri" panose="020F0502020204030204" pitchFamily="34" charset="0"/>
                  <a:ea typeface="微软雅黑" panose="020B0503020204020204" pitchFamily="34" charset="-122"/>
                  <a:cs typeface="Times New Roman" panose="02020603050405020304" pitchFamily="18" charset="0"/>
                </a:rPr>
                <a:t>薪资</a:t>
              </a:r>
              <a:r>
                <a:rPr lang="zh-CN" altLang="zh-CN" b="1" kern="100" dirty="0">
                  <a:solidFill>
                    <a:srgbClr val="FF6600"/>
                  </a:solidFill>
                  <a:latin typeface="Calibri" panose="020F0502020204030204" pitchFamily="34" charset="0"/>
                  <a:ea typeface="微软雅黑" panose="020B0503020204020204" pitchFamily="34" charset="-122"/>
                  <a:cs typeface="Times New Roman" panose="02020603050405020304" pitchFamily="18" charset="0"/>
                </a:rPr>
                <a:t>福利</a:t>
              </a:r>
              <a:r>
                <a:rPr lang="en-US" altLang="zh-CN" b="1" kern="100" dirty="0">
                  <a:solidFill>
                    <a:srgbClr val="FF6600"/>
                  </a:solidFill>
                  <a:latin typeface="Calibri" panose="020F0502020204030204" pitchFamily="34" charset="0"/>
                  <a:ea typeface="微软雅黑" panose="020B0503020204020204" pitchFamily="34" charset="-122"/>
                  <a:cs typeface="Times New Roman" panose="02020603050405020304" pitchFamily="18" charset="0"/>
                </a:rPr>
                <a:t>: </a:t>
              </a:r>
              <a:endParaRPr lang="zh-CN" altLang="zh-CN" sz="2000" kern="100" dirty="0">
                <a:solidFill>
                  <a:srgbClr val="FF6600"/>
                </a:solidFill>
                <a:latin typeface="Calibri" panose="020F0502020204030204" pitchFamily="34" charset="0"/>
                <a:cs typeface="Times New Roman" panose="02020603050405020304" pitchFamily="18" charset="0"/>
              </a:endParaRPr>
            </a:p>
            <a:p>
              <a:pPr lvl="0"/>
              <a:r>
                <a:rPr lang="en-US" altLang="zh-CN" dirty="0">
                  <a:solidFill>
                    <a:srgbClr val="425166"/>
                  </a:solidFill>
                  <a:latin typeface="微软雅黑"/>
                  <a:ea typeface="微软雅黑"/>
                </a:rPr>
                <a:t>1</a:t>
              </a:r>
              <a:r>
                <a:rPr lang="zh-CN" altLang="en-US" dirty="0">
                  <a:solidFill>
                    <a:srgbClr val="425166"/>
                  </a:solidFill>
                  <a:latin typeface="微软雅黑"/>
                  <a:ea typeface="微软雅黑"/>
                </a:rPr>
                <a:t>、薪资</a:t>
              </a:r>
              <a:r>
                <a:rPr lang="en-US" altLang="zh-CN" dirty="0">
                  <a:solidFill>
                    <a:srgbClr val="425166"/>
                  </a:solidFill>
                  <a:latin typeface="微软雅黑"/>
                  <a:ea typeface="微软雅黑"/>
                </a:rPr>
                <a:t>150</a:t>
              </a:r>
              <a:r>
                <a:rPr lang="zh-CN" altLang="en-US" dirty="0">
                  <a:solidFill>
                    <a:srgbClr val="425166"/>
                  </a:solidFill>
                  <a:latin typeface="微软雅黑"/>
                  <a:ea typeface="微软雅黑"/>
                </a:rPr>
                <a:t>元</a:t>
              </a:r>
              <a:r>
                <a:rPr lang="en-US" altLang="zh-CN" dirty="0">
                  <a:solidFill>
                    <a:srgbClr val="425166"/>
                  </a:solidFill>
                  <a:latin typeface="微软雅黑"/>
                  <a:ea typeface="微软雅黑"/>
                </a:rPr>
                <a:t>/</a:t>
              </a:r>
              <a:r>
                <a:rPr lang="zh-CN" altLang="en-US" dirty="0">
                  <a:solidFill>
                    <a:srgbClr val="425166"/>
                  </a:solidFill>
                  <a:latin typeface="微软雅黑"/>
                  <a:ea typeface="微软雅黑"/>
                </a:rPr>
                <a:t>天，餐补</a:t>
              </a:r>
              <a:r>
                <a:rPr lang="en-US" altLang="zh-CN" dirty="0">
                  <a:solidFill>
                    <a:srgbClr val="425166"/>
                  </a:solidFill>
                  <a:latin typeface="微软雅黑"/>
                  <a:ea typeface="微软雅黑"/>
                </a:rPr>
                <a:t>13</a:t>
              </a:r>
              <a:r>
                <a:rPr lang="zh-CN" altLang="en-US" dirty="0">
                  <a:solidFill>
                    <a:srgbClr val="425166"/>
                  </a:solidFill>
                  <a:latin typeface="微软雅黑"/>
                  <a:ea typeface="微软雅黑"/>
                </a:rPr>
                <a:t>元</a:t>
              </a:r>
              <a:r>
                <a:rPr lang="en-US" altLang="zh-CN" dirty="0">
                  <a:solidFill>
                    <a:srgbClr val="425166"/>
                  </a:solidFill>
                  <a:latin typeface="微软雅黑"/>
                  <a:ea typeface="微软雅黑"/>
                </a:rPr>
                <a:t>/</a:t>
              </a:r>
              <a:r>
                <a:rPr lang="zh-CN" altLang="en-US" dirty="0">
                  <a:solidFill>
                    <a:srgbClr val="425166"/>
                  </a:solidFill>
                  <a:latin typeface="微软雅黑"/>
                  <a:ea typeface="微软雅黑"/>
                </a:rPr>
                <a:t>天；</a:t>
              </a:r>
              <a:endParaRPr lang="zh-CN" altLang="zh-CN" dirty="0">
                <a:solidFill>
                  <a:srgbClr val="425166"/>
                </a:solidFill>
                <a:latin typeface="微软雅黑"/>
                <a:ea typeface="微软雅黑"/>
              </a:endParaRPr>
            </a:p>
            <a:p>
              <a:pPr lvl="0"/>
              <a:r>
                <a:rPr lang="en-US" altLang="zh-CN" dirty="0">
                  <a:solidFill>
                    <a:srgbClr val="425166"/>
                  </a:solidFill>
                  <a:latin typeface="微软雅黑"/>
                  <a:ea typeface="微软雅黑"/>
                </a:rPr>
                <a:t>2</a:t>
              </a:r>
              <a:r>
                <a:rPr lang="zh-CN" altLang="en-US" dirty="0">
                  <a:solidFill>
                    <a:srgbClr val="425166"/>
                  </a:solidFill>
                  <a:latin typeface="微软雅黑"/>
                  <a:ea typeface="微软雅黑"/>
                </a:rPr>
                <a:t>、</a:t>
              </a:r>
              <a:r>
                <a:rPr lang="zh-CN" altLang="zh-CN" dirty="0">
                  <a:solidFill>
                    <a:srgbClr val="425166"/>
                  </a:solidFill>
                  <a:latin typeface="微软雅黑"/>
                  <a:ea typeface="微软雅黑"/>
                </a:rPr>
                <a:t>提供专业的招聘及</a:t>
              </a:r>
              <a:r>
                <a:rPr lang="en-US" altLang="zh-CN" dirty="0">
                  <a:solidFill>
                    <a:srgbClr val="425166"/>
                  </a:solidFill>
                  <a:latin typeface="微软雅黑"/>
                  <a:ea typeface="微软雅黑"/>
                </a:rPr>
                <a:t>HR</a:t>
              </a:r>
              <a:r>
                <a:rPr lang="zh-CN" altLang="zh-CN" dirty="0">
                  <a:solidFill>
                    <a:srgbClr val="425166"/>
                  </a:solidFill>
                  <a:latin typeface="微软雅黑"/>
                  <a:ea typeface="微软雅黑"/>
                </a:rPr>
                <a:t>培养体系，实战参与到阿里招聘业务流程中，快速提升个人专业素养及能力 </a:t>
              </a:r>
              <a:r>
                <a:rPr lang="zh-CN" altLang="en-US" dirty="0">
                  <a:solidFill>
                    <a:srgbClr val="425166"/>
                  </a:solidFill>
                  <a:latin typeface="微软雅黑"/>
                  <a:ea typeface="微软雅黑"/>
                </a:rPr>
                <a:t>；</a:t>
              </a:r>
              <a:endParaRPr lang="zh-CN" altLang="zh-CN" dirty="0">
                <a:solidFill>
                  <a:srgbClr val="425166"/>
                </a:solidFill>
                <a:latin typeface="微软雅黑"/>
                <a:ea typeface="微软雅黑"/>
              </a:endParaRPr>
            </a:p>
            <a:p>
              <a:r>
                <a:rPr lang="en-US" altLang="zh-CN" dirty="0">
                  <a:solidFill>
                    <a:srgbClr val="425166"/>
                  </a:solidFill>
                  <a:latin typeface="微软雅黑"/>
                  <a:ea typeface="微软雅黑"/>
                </a:rPr>
                <a:t>3</a:t>
              </a:r>
              <a:r>
                <a:rPr lang="zh-CN" altLang="en-US" dirty="0">
                  <a:solidFill>
                    <a:srgbClr val="425166"/>
                  </a:solidFill>
                  <a:latin typeface="微软雅黑"/>
                  <a:ea typeface="微软雅黑"/>
                </a:rPr>
                <a:t>、</a:t>
              </a:r>
              <a:r>
                <a:rPr lang="zh-CN" altLang="zh-CN" dirty="0">
                  <a:solidFill>
                    <a:srgbClr val="425166"/>
                  </a:solidFill>
                  <a:latin typeface="微软雅黑"/>
                  <a:ea typeface="微软雅黑"/>
                </a:rPr>
                <a:t>表现优秀的同学提供毕业留任机会</a:t>
              </a:r>
              <a:r>
                <a:rPr lang="zh-CN" altLang="en-US" dirty="0">
                  <a:solidFill>
                    <a:srgbClr val="425166"/>
                  </a:solidFill>
                  <a:latin typeface="微软雅黑"/>
                  <a:ea typeface="微软雅黑"/>
                </a:rPr>
                <a:t>；</a:t>
              </a:r>
              <a:endParaRPr lang="zh-CN" altLang="zh-CN" dirty="0">
                <a:solidFill>
                  <a:srgbClr val="425166"/>
                </a:solidFill>
                <a:latin typeface="微软雅黑"/>
                <a:ea typeface="微软雅黑"/>
              </a:endParaRPr>
            </a:p>
            <a:p>
              <a:pPr lvl="0"/>
              <a:r>
                <a:rPr lang="en-US" altLang="zh-CN" dirty="0">
                  <a:solidFill>
                    <a:srgbClr val="425166"/>
                  </a:solidFill>
                  <a:latin typeface="微软雅黑"/>
                  <a:ea typeface="微软雅黑"/>
                </a:rPr>
                <a:t>4</a:t>
              </a:r>
              <a:r>
                <a:rPr lang="zh-CN" altLang="en-US" dirty="0">
                  <a:solidFill>
                    <a:srgbClr val="425166"/>
                  </a:solidFill>
                  <a:latin typeface="微软雅黑"/>
                  <a:ea typeface="微软雅黑"/>
                </a:rPr>
                <a:t>、</a:t>
              </a:r>
              <a:r>
                <a:rPr lang="zh-CN" altLang="zh-CN" dirty="0">
                  <a:solidFill>
                    <a:srgbClr val="425166"/>
                  </a:solidFill>
                  <a:latin typeface="微软雅黑"/>
                  <a:ea typeface="微软雅黑"/>
                </a:rPr>
                <a:t>对于表现优秀的实习生会额外提供绩优证明</a:t>
              </a:r>
              <a:r>
                <a:rPr lang="zh-CN" altLang="en-US" dirty="0">
                  <a:solidFill>
                    <a:srgbClr val="425166"/>
                  </a:solidFill>
                  <a:latin typeface="微软雅黑"/>
                  <a:ea typeface="微软雅黑"/>
                </a:rPr>
                <a:t>。</a:t>
              </a:r>
              <a:endParaRPr lang="zh-CN" altLang="zh-CN" dirty="0">
                <a:solidFill>
                  <a:srgbClr val="425166"/>
                </a:solidFill>
                <a:latin typeface="微软雅黑"/>
                <a:ea typeface="微软雅黑"/>
              </a:endParaRPr>
            </a:p>
          </p:txBody>
        </p:sp>
      </p:grpSp>
    </p:spTree>
    <p:extLst>
      <p:ext uri="{BB962C8B-B14F-4D97-AF65-F5344CB8AC3E}">
        <p14:creationId xmlns:p14="http://schemas.microsoft.com/office/powerpoint/2010/main" val="2087732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hidden="1"/>
          <p:cNvSpPr txBox="1"/>
          <p:nvPr/>
        </p:nvSpPr>
        <p:spPr>
          <a:xfrm>
            <a:off x="-400000" y="0"/>
            <a:ext cx="0" cy="0"/>
          </a:xfrm>
          <a:prstGeom prst="rect">
            <a:avLst/>
          </a:prstGeom>
          <a:solidFill>
            <a:srgbClr val="FFFFFF"/>
          </a:solidFill>
        </p:spPr>
        <p:txBody>
          <a:bodyPr rtlCol="0" anchor="t"/>
          <a:lstStyle/>
          <a:p>
            <a:pPr defTabSz="1219200"/>
            <a:endParaRPr lang="en-US" sz="1465">
              <a:solidFill>
                <a:prstClr val="black"/>
              </a:solidFill>
              <a:latin typeface="等线" panose="020F0502020204030204"/>
            </a:endParaRPr>
          </a:p>
          <a:p>
            <a:pPr defTabSz="1219200">
              <a:buClr>
                <a:srgbClr val="FFFFFF"/>
              </a:buClr>
            </a:pPr>
            <a:r>
              <a:rPr lang="en-US" sz="2400">
                <a:solidFill>
                  <a:srgbClr val="FFFFFF"/>
                </a:solidFill>
                <a:latin typeface="等线" panose="020F0502020204030204"/>
              </a:rPr>
              <a:t>E6636BC20180234D78A0072836F0B630A2B9B20D1D5CAB20ABD98E35B1E82BDE3B4CB83891695B0C22492408C8462FEBCF0921DA61D06BB11BBFC20C730E22DC24FD64ADBC2CE647341429D7659241FEDBF0E65C77A9262498A9E197572E9C18D8C6259ABE3</a:t>
            </a:r>
          </a:p>
        </p:txBody>
      </p:sp>
      <p:sp>
        <p:nvSpPr>
          <p:cNvPr id="9" name="文本框 8"/>
          <p:cNvSpPr txBox="1"/>
          <p:nvPr/>
        </p:nvSpPr>
        <p:spPr>
          <a:xfrm>
            <a:off x="275600" y="936582"/>
            <a:ext cx="5574938" cy="461665"/>
          </a:xfrm>
          <a:prstGeom prst="rect">
            <a:avLst/>
          </a:prstGeom>
          <a:noFill/>
        </p:spPr>
        <p:txBody>
          <a:bodyPr wrap="square" rtlCol="0">
            <a:spAutoFit/>
          </a:bodyPr>
          <a:lstStyle/>
          <a:p>
            <a:r>
              <a:rPr lang="zh-CN" altLang="en-US" sz="2400" b="1" dirty="0">
                <a:solidFill>
                  <a:srgbClr val="FF6600"/>
                </a:solidFill>
                <a:latin typeface="微软雅黑" panose="020B0503020204020204" pitchFamily="34" charset="-122"/>
                <a:ea typeface="微软雅黑" panose="020B0503020204020204" pitchFamily="34" charset="-122"/>
              </a:rPr>
              <a:t>在阿里招聘中心，你的日常工作流程是？</a:t>
            </a:r>
          </a:p>
        </p:txBody>
      </p:sp>
      <p:sp>
        <p:nvSpPr>
          <p:cNvPr id="27" name="文本框 26"/>
          <p:cNvSpPr txBox="1"/>
          <p:nvPr/>
        </p:nvSpPr>
        <p:spPr>
          <a:xfrm>
            <a:off x="7879561" y="294469"/>
            <a:ext cx="3063713" cy="400110"/>
          </a:xfrm>
          <a:prstGeom prst="rect">
            <a:avLst/>
          </a:prstGeom>
          <a:noFill/>
        </p:spPr>
        <p:txBody>
          <a:bodyPr wrap="square" rtlCol="0">
            <a:spAutoFit/>
          </a:bodyPr>
          <a:lstStyle/>
          <a:p>
            <a:pPr defTabSz="1219200"/>
            <a:r>
              <a:rPr lang="en-US" altLang="zh-CN" sz="2000" dirty="0">
                <a:solidFill>
                  <a:srgbClr val="FF6600"/>
                </a:solidFill>
                <a:latin typeface="微软雅黑" panose="020B0503020204020204" pitchFamily="34" charset="-122"/>
                <a:ea typeface="微软雅黑" panose="020B0503020204020204" pitchFamily="34" charset="-122"/>
              </a:rPr>
              <a:t>Sourcer </a:t>
            </a:r>
            <a:r>
              <a:rPr lang="zh-CN" altLang="en-US" sz="2000" dirty="0">
                <a:solidFill>
                  <a:srgbClr val="FF6600"/>
                </a:solidFill>
                <a:latin typeface="微软雅黑" panose="020B0503020204020204" pitchFamily="34" charset="-122"/>
                <a:ea typeface="微软雅黑" panose="020B0503020204020204" pitchFamily="34" charset="-122"/>
              </a:rPr>
              <a:t>的完整一天</a:t>
            </a:r>
            <a:endParaRPr lang="en-US" altLang="zh-CN" sz="2000" dirty="0">
              <a:solidFill>
                <a:srgbClr val="FF6600"/>
              </a:solidFill>
              <a:latin typeface="微软雅黑" panose="020B0503020204020204" pitchFamily="34" charset="-122"/>
              <a:ea typeface="微软雅黑" panose="020B0503020204020204" pitchFamily="34" charset="-122"/>
            </a:endParaRPr>
          </a:p>
        </p:txBody>
      </p:sp>
      <p:grpSp>
        <p:nvGrpSpPr>
          <p:cNvPr id="20" name="组合 19">
            <a:extLst>
              <a:ext uri="{FF2B5EF4-FFF2-40B4-BE49-F238E27FC236}">
                <a16:creationId xmlns:a16="http://schemas.microsoft.com/office/drawing/2014/main" id="{C2175BA6-F502-479C-9BB5-D7914DA562E7}"/>
              </a:ext>
            </a:extLst>
          </p:cNvPr>
          <p:cNvGrpSpPr/>
          <p:nvPr/>
        </p:nvGrpSpPr>
        <p:grpSpPr>
          <a:xfrm>
            <a:off x="0" y="62915"/>
            <a:ext cx="5358594" cy="585860"/>
            <a:chOff x="1661013" y="62915"/>
            <a:chExt cx="5358594" cy="585860"/>
          </a:xfrm>
        </p:grpSpPr>
        <p:grpSp>
          <p:nvGrpSpPr>
            <p:cNvPr id="28" name="组合 27">
              <a:extLst>
                <a:ext uri="{FF2B5EF4-FFF2-40B4-BE49-F238E27FC236}">
                  <a16:creationId xmlns:a16="http://schemas.microsoft.com/office/drawing/2014/main" id="{28A322AF-54F7-4CEB-B753-54C2F7CA1948}"/>
                </a:ext>
              </a:extLst>
            </p:cNvPr>
            <p:cNvGrpSpPr/>
            <p:nvPr/>
          </p:nvGrpSpPr>
          <p:grpSpPr>
            <a:xfrm>
              <a:off x="1661013" y="62915"/>
              <a:ext cx="5358594" cy="585860"/>
              <a:chOff x="137013" y="62915"/>
              <a:chExt cx="5358594" cy="585860"/>
            </a:xfrm>
          </p:grpSpPr>
          <p:pic>
            <p:nvPicPr>
              <p:cNvPr id="30" name="Picture 8" descr="https://docs.alibabagroup.com/assets2/images/cn/global/logo_header.png">
                <a:extLst>
                  <a:ext uri="{FF2B5EF4-FFF2-40B4-BE49-F238E27FC236}">
                    <a16:creationId xmlns:a16="http://schemas.microsoft.com/office/drawing/2014/main" id="{AE964775-40BB-4943-BBFC-FDDC55F310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31" name="图片 30">
                <a:extLst>
                  <a:ext uri="{FF2B5EF4-FFF2-40B4-BE49-F238E27FC236}">
                    <a16:creationId xmlns:a16="http://schemas.microsoft.com/office/drawing/2014/main" id="{88A3CA5B-B43C-4863-AAAD-224C2BCE20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29" name="乘号 28">
              <a:extLst>
                <a:ext uri="{FF2B5EF4-FFF2-40B4-BE49-F238E27FC236}">
                  <a16:creationId xmlns:a16="http://schemas.microsoft.com/office/drawing/2014/main" id="{D2226861-9DAC-46A8-82B9-AA2B28210963}"/>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53" name="组合 52">
            <a:extLst>
              <a:ext uri="{FF2B5EF4-FFF2-40B4-BE49-F238E27FC236}">
                <a16:creationId xmlns:a16="http://schemas.microsoft.com/office/drawing/2014/main" id="{C248493A-EF1B-4D40-BAF5-432342D62365}"/>
              </a:ext>
            </a:extLst>
          </p:cNvPr>
          <p:cNvGrpSpPr/>
          <p:nvPr/>
        </p:nvGrpSpPr>
        <p:grpSpPr>
          <a:xfrm>
            <a:off x="684557" y="1686055"/>
            <a:ext cx="10456046" cy="3947555"/>
            <a:chOff x="684557" y="1686055"/>
            <a:chExt cx="10456046" cy="3947555"/>
          </a:xfrm>
        </p:grpSpPr>
        <p:grpSp>
          <p:nvGrpSpPr>
            <p:cNvPr id="18" name="组合 17">
              <a:extLst>
                <a:ext uri="{FF2B5EF4-FFF2-40B4-BE49-F238E27FC236}">
                  <a16:creationId xmlns:a16="http://schemas.microsoft.com/office/drawing/2014/main" id="{BE88B4B3-EBBC-4C47-B39D-41F2003C7519}"/>
                </a:ext>
              </a:extLst>
            </p:cNvPr>
            <p:cNvGrpSpPr/>
            <p:nvPr/>
          </p:nvGrpSpPr>
          <p:grpSpPr>
            <a:xfrm>
              <a:off x="684557" y="2176602"/>
              <a:ext cx="10456046" cy="3022956"/>
              <a:chOff x="511837" y="1602200"/>
              <a:chExt cx="10456046" cy="3022956"/>
            </a:xfrm>
          </p:grpSpPr>
          <p:sp>
            <p:nvSpPr>
              <p:cNvPr id="21" name="文本框 20"/>
              <p:cNvSpPr txBox="1"/>
              <p:nvPr/>
            </p:nvSpPr>
            <p:spPr>
              <a:xfrm>
                <a:off x="511837" y="1602200"/>
                <a:ext cx="3063712" cy="1200329"/>
              </a:xfrm>
              <a:prstGeom prst="rect">
                <a:avLst/>
              </a:prstGeom>
              <a:noFill/>
              <a:ln w="19050">
                <a:solidFill>
                  <a:schemeClr val="accent1"/>
                </a:solidFill>
              </a:ln>
            </p:spPr>
            <p:txBody>
              <a:bodyPr wrap="square" rtlCol="0">
                <a:spAutoFit/>
              </a:bodyPr>
              <a:lstStyle/>
              <a:p>
                <a:pPr marL="285750" indent="-285750" defTabSz="1219200">
                  <a:buFont typeface="Wingdings" panose="05000000000000000000" pitchFamily="2" charset="2"/>
                  <a:buChar char="Ø"/>
                </a:pPr>
                <a:r>
                  <a:rPr lang="zh-CN" altLang="en-US" dirty="0">
                    <a:solidFill>
                      <a:srgbClr val="425166"/>
                    </a:solidFill>
                    <a:latin typeface="微软雅黑"/>
                    <a:ea typeface="微软雅黑"/>
                    <a:sym typeface="+mn-lt"/>
                  </a:rPr>
                  <a:t>参加对焦会</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1</a:t>
                </a:r>
                <a:r>
                  <a:rPr lang="zh-CN" altLang="en-US" dirty="0">
                    <a:solidFill>
                      <a:srgbClr val="425166"/>
                    </a:solidFill>
                    <a:latin typeface="微软雅黑"/>
                    <a:ea typeface="微软雅黑"/>
                    <a:sym typeface="+mn-lt"/>
                  </a:rPr>
                  <a:t>、确认业务需求</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2</a:t>
                </a:r>
                <a:r>
                  <a:rPr lang="zh-CN" altLang="en-US" dirty="0">
                    <a:solidFill>
                      <a:srgbClr val="425166"/>
                    </a:solidFill>
                    <a:latin typeface="微软雅黑"/>
                    <a:ea typeface="微软雅黑"/>
                    <a:sym typeface="+mn-lt"/>
                  </a:rPr>
                  <a:t>、明确业务与岗位信息</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3</a:t>
                </a:r>
                <a:r>
                  <a:rPr lang="zh-CN" altLang="en-US" dirty="0">
                    <a:solidFill>
                      <a:srgbClr val="425166"/>
                    </a:solidFill>
                    <a:latin typeface="微软雅黑"/>
                    <a:ea typeface="微软雅黑"/>
                    <a:sym typeface="+mn-lt"/>
                  </a:rPr>
                  <a:t>、对焦人选画像</a:t>
                </a:r>
                <a:endParaRPr lang="en-US" altLang="zh-CN" dirty="0">
                  <a:solidFill>
                    <a:srgbClr val="425166"/>
                  </a:solidFill>
                  <a:latin typeface="微软雅黑"/>
                  <a:ea typeface="微软雅黑"/>
                  <a:sym typeface="+mn-lt"/>
                </a:endParaRPr>
              </a:p>
            </p:txBody>
          </p:sp>
          <p:cxnSp>
            <p:nvCxnSpPr>
              <p:cNvPr id="23" name="直接箭头连接符 22"/>
              <p:cNvCxnSpPr>
                <a:cxnSpLocks noChangeShapeType="1"/>
              </p:cNvCxnSpPr>
              <p:nvPr/>
            </p:nvCxnSpPr>
            <p:spPr bwMode="auto">
              <a:xfrm>
                <a:off x="3700564" y="2187619"/>
                <a:ext cx="376112" cy="0"/>
              </a:xfrm>
              <a:prstGeom prst="straightConnector1">
                <a:avLst/>
              </a:prstGeom>
              <a:noFill/>
              <a:ln w="38100">
                <a:solidFill>
                  <a:srgbClr val="FF6600"/>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sp>
            <p:nvSpPr>
              <p:cNvPr id="33" name="文本框 32">
                <a:extLst>
                  <a:ext uri="{FF2B5EF4-FFF2-40B4-BE49-F238E27FC236}">
                    <a16:creationId xmlns:a16="http://schemas.microsoft.com/office/drawing/2014/main" id="{180FA89A-6EAA-4348-A380-EC12B95DBE1F}"/>
                  </a:ext>
                </a:extLst>
              </p:cNvPr>
              <p:cNvSpPr txBox="1"/>
              <p:nvPr/>
            </p:nvSpPr>
            <p:spPr>
              <a:xfrm>
                <a:off x="4208004" y="1602200"/>
                <a:ext cx="3063712" cy="1200329"/>
              </a:xfrm>
              <a:prstGeom prst="rect">
                <a:avLst/>
              </a:prstGeom>
              <a:noFill/>
              <a:ln w="19050">
                <a:solidFill>
                  <a:schemeClr val="accent1"/>
                </a:solidFill>
              </a:ln>
            </p:spPr>
            <p:txBody>
              <a:bodyPr wrap="square" rtlCol="0">
                <a:spAutoFit/>
              </a:bodyPr>
              <a:lstStyle/>
              <a:p>
                <a:pPr marL="285750" indent="-285750" defTabSz="1219200">
                  <a:buFont typeface="Wingdings" panose="05000000000000000000" pitchFamily="2" charset="2"/>
                  <a:buChar char="Ø"/>
                </a:pPr>
                <a:r>
                  <a:rPr lang="zh-CN" altLang="en-US" dirty="0">
                    <a:solidFill>
                      <a:srgbClr val="425166"/>
                    </a:solidFill>
                    <a:latin typeface="微软雅黑"/>
                    <a:ea typeface="微软雅黑"/>
                    <a:sym typeface="+mn-lt"/>
                  </a:rPr>
                  <a:t>开始搜索人才</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1</a:t>
                </a:r>
                <a:r>
                  <a:rPr lang="zh-CN" altLang="en-US" dirty="0">
                    <a:solidFill>
                      <a:srgbClr val="425166"/>
                    </a:solidFill>
                    <a:latin typeface="微软雅黑"/>
                    <a:ea typeface="微软雅黑"/>
                    <a:sym typeface="+mn-lt"/>
                  </a:rPr>
                  <a:t>、确定关键词和渠道</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2</a:t>
                </a:r>
                <a:r>
                  <a:rPr lang="zh-CN" altLang="en-US" dirty="0">
                    <a:solidFill>
                      <a:srgbClr val="425166"/>
                    </a:solidFill>
                    <a:latin typeface="微软雅黑"/>
                    <a:ea typeface="微软雅黑"/>
                    <a:sym typeface="+mn-lt"/>
                  </a:rPr>
                  <a:t>、初步识别简历</a:t>
                </a:r>
                <a:endParaRPr lang="en-US" altLang="zh-CN" dirty="0">
                  <a:solidFill>
                    <a:srgbClr val="425166"/>
                  </a:solidFill>
                  <a:latin typeface="微软雅黑"/>
                  <a:ea typeface="微软雅黑"/>
                  <a:sym typeface="+mn-lt"/>
                </a:endParaRPr>
              </a:p>
              <a:p>
                <a:pPr defTabSz="1219200"/>
                <a:endParaRPr lang="en-US" altLang="zh-CN"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9" name="文本框 38">
                <a:extLst>
                  <a:ext uri="{FF2B5EF4-FFF2-40B4-BE49-F238E27FC236}">
                    <a16:creationId xmlns:a16="http://schemas.microsoft.com/office/drawing/2014/main" id="{924D2C28-D9E9-4189-8EB4-5B35BA5D88F3}"/>
                  </a:ext>
                </a:extLst>
              </p:cNvPr>
              <p:cNvSpPr txBox="1"/>
              <p:nvPr/>
            </p:nvSpPr>
            <p:spPr>
              <a:xfrm>
                <a:off x="7904171" y="1602200"/>
                <a:ext cx="3063712" cy="1200329"/>
              </a:xfrm>
              <a:prstGeom prst="rect">
                <a:avLst/>
              </a:prstGeom>
              <a:noFill/>
              <a:ln w="19050">
                <a:solidFill>
                  <a:schemeClr val="accent1"/>
                </a:solidFill>
              </a:ln>
            </p:spPr>
            <p:txBody>
              <a:bodyPr wrap="square" rtlCol="0">
                <a:spAutoFit/>
              </a:bodyPr>
              <a:lstStyle/>
              <a:p>
                <a:pPr marL="285750" indent="-285750" defTabSz="1219200">
                  <a:buFont typeface="Wingdings" panose="05000000000000000000" pitchFamily="2" charset="2"/>
                  <a:buChar char="Ø"/>
                </a:pPr>
                <a:r>
                  <a:rPr lang="zh-CN" altLang="en-US" dirty="0">
                    <a:solidFill>
                      <a:srgbClr val="425166"/>
                    </a:solidFill>
                    <a:latin typeface="微软雅黑"/>
                    <a:ea typeface="微软雅黑"/>
                    <a:sym typeface="+mn-lt"/>
                  </a:rPr>
                  <a:t>意向沟通</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1</a:t>
                </a:r>
                <a:r>
                  <a:rPr lang="zh-CN" altLang="en-US" dirty="0">
                    <a:solidFill>
                      <a:srgbClr val="425166"/>
                    </a:solidFill>
                    <a:latin typeface="微软雅黑"/>
                    <a:ea typeface="微软雅黑"/>
                    <a:sym typeface="+mn-lt"/>
                  </a:rPr>
                  <a:t>、介绍业务和职位</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2</a:t>
                </a:r>
                <a:r>
                  <a:rPr lang="zh-CN" altLang="en-US" dirty="0">
                    <a:solidFill>
                      <a:srgbClr val="425166"/>
                    </a:solidFill>
                    <a:latin typeface="微软雅黑"/>
                    <a:ea typeface="微软雅黑"/>
                    <a:sym typeface="+mn-lt"/>
                  </a:rPr>
                  <a:t>、判断意向</a:t>
                </a:r>
                <a:endParaRPr lang="en-US" altLang="zh-CN" dirty="0">
                  <a:solidFill>
                    <a:srgbClr val="425166"/>
                  </a:solidFill>
                  <a:latin typeface="微软雅黑"/>
                  <a:ea typeface="微软雅黑"/>
                  <a:sym typeface="+mn-lt"/>
                </a:endParaRPr>
              </a:p>
              <a:p>
                <a:pPr defTabSz="1219200"/>
                <a:endParaRPr lang="en-US" altLang="zh-CN"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4" name="文本框 43">
                <a:extLst>
                  <a:ext uri="{FF2B5EF4-FFF2-40B4-BE49-F238E27FC236}">
                    <a16:creationId xmlns:a16="http://schemas.microsoft.com/office/drawing/2014/main" id="{D35A7005-3F24-4746-961E-BEE6747AC6A8}"/>
                  </a:ext>
                </a:extLst>
              </p:cNvPr>
              <p:cNvSpPr txBox="1"/>
              <p:nvPr/>
            </p:nvSpPr>
            <p:spPr>
              <a:xfrm>
                <a:off x="7904171" y="3424827"/>
                <a:ext cx="3063712" cy="1200329"/>
              </a:xfrm>
              <a:prstGeom prst="rect">
                <a:avLst/>
              </a:prstGeom>
              <a:noFill/>
              <a:ln w="19050">
                <a:solidFill>
                  <a:schemeClr val="accent1"/>
                </a:solidFill>
              </a:ln>
            </p:spPr>
            <p:txBody>
              <a:bodyPr wrap="square" rtlCol="0">
                <a:spAutoFit/>
              </a:bodyPr>
              <a:lstStyle/>
              <a:p>
                <a:pPr marL="285750" indent="-285750" defTabSz="1219200">
                  <a:buFont typeface="Wingdings" panose="05000000000000000000" pitchFamily="2" charset="2"/>
                  <a:buChar char="Ø"/>
                </a:pPr>
                <a:r>
                  <a:rPr lang="zh-CN" altLang="en-US" dirty="0">
                    <a:solidFill>
                      <a:srgbClr val="425166"/>
                    </a:solidFill>
                    <a:latin typeface="微软雅黑"/>
                    <a:ea typeface="微软雅黑"/>
                    <a:sym typeface="+mn-lt"/>
                  </a:rPr>
                  <a:t>人才识别</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1</a:t>
                </a:r>
                <a:r>
                  <a:rPr lang="zh-CN" altLang="en-US" dirty="0">
                    <a:solidFill>
                      <a:srgbClr val="425166"/>
                    </a:solidFill>
                    <a:latin typeface="微软雅黑"/>
                    <a:ea typeface="微软雅黑"/>
                    <a:sym typeface="+mn-lt"/>
                  </a:rPr>
                  <a:t>、判断硬性要求是否具备</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2</a:t>
                </a:r>
                <a:r>
                  <a:rPr lang="zh-CN" altLang="en-US" dirty="0">
                    <a:solidFill>
                      <a:srgbClr val="425166"/>
                    </a:solidFill>
                    <a:latin typeface="微软雅黑"/>
                    <a:ea typeface="微软雅黑"/>
                    <a:sym typeface="+mn-lt"/>
                  </a:rPr>
                  <a:t>、判断软性特质</a:t>
                </a:r>
                <a:endParaRPr lang="en-US" altLang="zh-CN" dirty="0">
                  <a:solidFill>
                    <a:srgbClr val="425166"/>
                  </a:solidFill>
                  <a:latin typeface="微软雅黑"/>
                  <a:ea typeface="微软雅黑"/>
                  <a:sym typeface="+mn-lt"/>
                </a:endParaRPr>
              </a:p>
              <a:p>
                <a:pPr defTabSz="1219200"/>
                <a:endParaRPr lang="en-US" altLang="zh-CN" dirty="0">
                  <a:solidFill>
                    <a:prstClr val="black"/>
                  </a:solidFill>
                  <a:latin typeface="微软雅黑" panose="020B0503020204020204" pitchFamily="34" charset="-122"/>
                  <a:ea typeface="微软雅黑" panose="020B0503020204020204" pitchFamily="34" charset="-122"/>
                  <a:cs typeface="+mn-ea"/>
                  <a:sym typeface="+mn-lt"/>
                </a:endParaRPr>
              </a:p>
            </p:txBody>
          </p:sp>
          <p:cxnSp>
            <p:nvCxnSpPr>
              <p:cNvPr id="45" name="直接箭头连接符 44">
                <a:extLst>
                  <a:ext uri="{FF2B5EF4-FFF2-40B4-BE49-F238E27FC236}">
                    <a16:creationId xmlns:a16="http://schemas.microsoft.com/office/drawing/2014/main" id="{319923A2-7B0F-4DBF-B1FD-8B5F803F9ECC}"/>
                  </a:ext>
                </a:extLst>
              </p:cNvPr>
              <p:cNvCxnSpPr>
                <a:cxnSpLocks noChangeShapeType="1"/>
              </p:cNvCxnSpPr>
              <p:nvPr/>
            </p:nvCxnSpPr>
            <p:spPr bwMode="auto">
              <a:xfrm>
                <a:off x="7378484" y="2202364"/>
                <a:ext cx="376112" cy="0"/>
              </a:xfrm>
              <a:prstGeom prst="straightConnector1">
                <a:avLst/>
              </a:prstGeom>
              <a:noFill/>
              <a:ln w="38100">
                <a:solidFill>
                  <a:srgbClr val="FF6600"/>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sp>
            <p:nvSpPr>
              <p:cNvPr id="46" name="文本框 45">
                <a:extLst>
                  <a:ext uri="{FF2B5EF4-FFF2-40B4-BE49-F238E27FC236}">
                    <a16:creationId xmlns:a16="http://schemas.microsoft.com/office/drawing/2014/main" id="{ED0DB43A-9B82-4B6A-8E8A-2762CF98C785}"/>
                  </a:ext>
                </a:extLst>
              </p:cNvPr>
              <p:cNvSpPr txBox="1"/>
              <p:nvPr/>
            </p:nvSpPr>
            <p:spPr>
              <a:xfrm>
                <a:off x="4208004" y="3424826"/>
                <a:ext cx="3063712" cy="1200329"/>
              </a:xfrm>
              <a:prstGeom prst="rect">
                <a:avLst/>
              </a:prstGeom>
              <a:noFill/>
              <a:ln w="19050">
                <a:solidFill>
                  <a:schemeClr val="accent1"/>
                </a:solidFill>
              </a:ln>
            </p:spPr>
            <p:txBody>
              <a:bodyPr wrap="square" rtlCol="0">
                <a:spAutoFit/>
              </a:bodyPr>
              <a:lstStyle/>
              <a:p>
                <a:pPr marL="285750" indent="-285750" defTabSz="1219200">
                  <a:buFont typeface="Wingdings" panose="05000000000000000000" pitchFamily="2" charset="2"/>
                  <a:buChar char="Ø"/>
                </a:pPr>
                <a:r>
                  <a:rPr lang="zh-CN" altLang="en-US" dirty="0">
                    <a:solidFill>
                      <a:srgbClr val="425166"/>
                    </a:solidFill>
                    <a:latin typeface="微软雅黑"/>
                    <a:ea typeface="微软雅黑"/>
                    <a:sym typeface="+mn-lt"/>
                  </a:rPr>
                  <a:t>简历推荐</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1</a:t>
                </a:r>
                <a:r>
                  <a:rPr lang="zh-CN" altLang="en-US" dirty="0">
                    <a:solidFill>
                      <a:srgbClr val="425166"/>
                    </a:solidFill>
                    <a:latin typeface="微软雅黑"/>
                    <a:ea typeface="微软雅黑"/>
                    <a:sym typeface="+mn-lt"/>
                  </a:rPr>
                  <a:t>、填写推荐评语</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2</a:t>
                </a:r>
                <a:r>
                  <a:rPr lang="zh-CN" altLang="en-US" dirty="0">
                    <a:solidFill>
                      <a:srgbClr val="425166"/>
                    </a:solidFill>
                    <a:latin typeface="微软雅黑"/>
                    <a:ea typeface="微软雅黑"/>
                    <a:sym typeface="+mn-lt"/>
                  </a:rPr>
                  <a:t>、采蜜切给面试官评估</a:t>
                </a:r>
                <a:endParaRPr lang="en-US" altLang="zh-CN" dirty="0">
                  <a:solidFill>
                    <a:srgbClr val="425166"/>
                  </a:solidFill>
                  <a:latin typeface="微软雅黑"/>
                  <a:ea typeface="微软雅黑"/>
                  <a:sym typeface="+mn-lt"/>
                </a:endParaRPr>
              </a:p>
              <a:p>
                <a:pPr defTabSz="1219200"/>
                <a:endParaRPr lang="en-US" altLang="zh-CN" dirty="0">
                  <a:solidFill>
                    <a:prstClr val="black"/>
                  </a:solidFill>
                  <a:latin typeface="微软雅黑" panose="020B0503020204020204" pitchFamily="34" charset="-122"/>
                  <a:ea typeface="微软雅黑" panose="020B0503020204020204" pitchFamily="34" charset="-122"/>
                  <a:cs typeface="+mn-ea"/>
                  <a:sym typeface="+mn-lt"/>
                </a:endParaRPr>
              </a:p>
            </p:txBody>
          </p:sp>
          <p:cxnSp>
            <p:nvCxnSpPr>
              <p:cNvPr id="47" name="直接箭头连接符 46">
                <a:extLst>
                  <a:ext uri="{FF2B5EF4-FFF2-40B4-BE49-F238E27FC236}">
                    <a16:creationId xmlns:a16="http://schemas.microsoft.com/office/drawing/2014/main" id="{6A4F2902-F292-44D0-85E6-5AA430A68383}"/>
                  </a:ext>
                </a:extLst>
              </p:cNvPr>
              <p:cNvCxnSpPr>
                <a:cxnSpLocks noChangeShapeType="1"/>
              </p:cNvCxnSpPr>
              <p:nvPr/>
            </p:nvCxnSpPr>
            <p:spPr bwMode="auto">
              <a:xfrm flipH="1">
                <a:off x="9403581" y="2966720"/>
                <a:ext cx="7836" cy="353969"/>
              </a:xfrm>
              <a:prstGeom prst="straightConnector1">
                <a:avLst/>
              </a:prstGeom>
              <a:noFill/>
              <a:ln w="38100">
                <a:solidFill>
                  <a:srgbClr val="FF6600"/>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cxnSp>
            <p:nvCxnSpPr>
              <p:cNvPr id="48" name="直接箭头连接符 47">
                <a:extLst>
                  <a:ext uri="{FF2B5EF4-FFF2-40B4-BE49-F238E27FC236}">
                    <a16:creationId xmlns:a16="http://schemas.microsoft.com/office/drawing/2014/main" id="{5BF23398-22E9-4580-80EC-7F47522135F1}"/>
                  </a:ext>
                </a:extLst>
              </p:cNvPr>
              <p:cNvCxnSpPr>
                <a:cxnSpLocks noChangeShapeType="1"/>
              </p:cNvCxnSpPr>
              <p:nvPr/>
            </p:nvCxnSpPr>
            <p:spPr bwMode="auto">
              <a:xfrm flipH="1">
                <a:off x="7394417" y="4053839"/>
                <a:ext cx="360179" cy="0"/>
              </a:xfrm>
              <a:prstGeom prst="straightConnector1">
                <a:avLst/>
              </a:prstGeom>
              <a:noFill/>
              <a:ln w="38100">
                <a:solidFill>
                  <a:srgbClr val="FF6600"/>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grpSp>
        <p:sp>
          <p:nvSpPr>
            <p:cNvPr id="19" name="文本框 18">
              <a:extLst>
                <a:ext uri="{FF2B5EF4-FFF2-40B4-BE49-F238E27FC236}">
                  <a16:creationId xmlns:a16="http://schemas.microsoft.com/office/drawing/2014/main" id="{79B3E923-2D49-441B-A892-D752FD57B5F8}"/>
                </a:ext>
              </a:extLst>
            </p:cNvPr>
            <p:cNvSpPr txBox="1"/>
            <p:nvPr/>
          </p:nvSpPr>
          <p:spPr>
            <a:xfrm>
              <a:off x="1696208" y="1686055"/>
              <a:ext cx="995680" cy="461665"/>
            </a:xfrm>
            <a:prstGeom prst="rect">
              <a:avLst/>
            </a:prstGeom>
            <a:noFill/>
          </p:spPr>
          <p:txBody>
            <a:bodyPr wrap="square" rtlCol="0">
              <a:spAutoFit/>
            </a:bodyPr>
            <a:lstStyle/>
            <a:p>
              <a:r>
                <a:rPr lang="en-US" altLang="zh-CN" sz="2400" b="1" dirty="0">
                  <a:solidFill>
                    <a:srgbClr val="FF6600"/>
                  </a:solidFill>
                </a:rPr>
                <a:t>Step 1</a:t>
              </a:r>
              <a:endParaRPr lang="zh-CN" altLang="en-US" sz="2400" b="1" dirty="0">
                <a:solidFill>
                  <a:srgbClr val="FF6600"/>
                </a:solidFill>
              </a:endParaRPr>
            </a:p>
          </p:txBody>
        </p:sp>
        <p:sp>
          <p:nvSpPr>
            <p:cNvPr id="49" name="文本框 48">
              <a:extLst>
                <a:ext uri="{FF2B5EF4-FFF2-40B4-BE49-F238E27FC236}">
                  <a16:creationId xmlns:a16="http://schemas.microsoft.com/office/drawing/2014/main" id="{CAD44C9E-9FBA-48B4-9245-53E9A5649182}"/>
                </a:ext>
              </a:extLst>
            </p:cNvPr>
            <p:cNvSpPr txBox="1"/>
            <p:nvPr/>
          </p:nvSpPr>
          <p:spPr>
            <a:xfrm>
              <a:off x="5358594" y="1686055"/>
              <a:ext cx="995680" cy="461665"/>
            </a:xfrm>
            <a:prstGeom prst="rect">
              <a:avLst/>
            </a:prstGeom>
            <a:noFill/>
          </p:spPr>
          <p:txBody>
            <a:bodyPr wrap="square" rtlCol="0">
              <a:spAutoFit/>
            </a:bodyPr>
            <a:lstStyle/>
            <a:p>
              <a:r>
                <a:rPr lang="en-US" altLang="zh-CN" sz="2400" b="1" dirty="0">
                  <a:solidFill>
                    <a:srgbClr val="FF6600"/>
                  </a:solidFill>
                </a:rPr>
                <a:t>Step 2</a:t>
              </a:r>
            </a:p>
          </p:txBody>
        </p:sp>
        <p:sp>
          <p:nvSpPr>
            <p:cNvPr id="50" name="文本框 49">
              <a:extLst>
                <a:ext uri="{FF2B5EF4-FFF2-40B4-BE49-F238E27FC236}">
                  <a16:creationId xmlns:a16="http://schemas.microsoft.com/office/drawing/2014/main" id="{EBB95F34-0A5F-4D66-B015-DABDA40E6CB7}"/>
                </a:ext>
              </a:extLst>
            </p:cNvPr>
            <p:cNvSpPr txBox="1"/>
            <p:nvPr/>
          </p:nvSpPr>
          <p:spPr>
            <a:xfrm>
              <a:off x="9110907" y="1686055"/>
              <a:ext cx="995680" cy="461665"/>
            </a:xfrm>
            <a:prstGeom prst="rect">
              <a:avLst/>
            </a:prstGeom>
            <a:noFill/>
          </p:spPr>
          <p:txBody>
            <a:bodyPr wrap="square" rtlCol="0">
              <a:spAutoFit/>
            </a:bodyPr>
            <a:lstStyle/>
            <a:p>
              <a:r>
                <a:rPr lang="en-US" altLang="zh-CN" sz="2400" b="1" dirty="0">
                  <a:solidFill>
                    <a:srgbClr val="FF6600"/>
                  </a:solidFill>
                </a:rPr>
                <a:t>Step 3</a:t>
              </a:r>
            </a:p>
          </p:txBody>
        </p:sp>
        <p:sp>
          <p:nvSpPr>
            <p:cNvPr id="51" name="文本框 50">
              <a:extLst>
                <a:ext uri="{FF2B5EF4-FFF2-40B4-BE49-F238E27FC236}">
                  <a16:creationId xmlns:a16="http://schemas.microsoft.com/office/drawing/2014/main" id="{0A27C858-72C9-4133-B5F6-8DAFF21B68AF}"/>
                </a:ext>
              </a:extLst>
            </p:cNvPr>
            <p:cNvSpPr txBox="1"/>
            <p:nvPr/>
          </p:nvSpPr>
          <p:spPr>
            <a:xfrm>
              <a:off x="9110907" y="5171945"/>
              <a:ext cx="995680" cy="461665"/>
            </a:xfrm>
            <a:prstGeom prst="rect">
              <a:avLst/>
            </a:prstGeom>
            <a:noFill/>
          </p:spPr>
          <p:txBody>
            <a:bodyPr wrap="square" rtlCol="0">
              <a:spAutoFit/>
            </a:bodyPr>
            <a:lstStyle/>
            <a:p>
              <a:r>
                <a:rPr lang="en-US" altLang="zh-CN" sz="2400" b="1" dirty="0">
                  <a:solidFill>
                    <a:srgbClr val="FF6600"/>
                  </a:solidFill>
                </a:rPr>
                <a:t>Step 4</a:t>
              </a:r>
            </a:p>
          </p:txBody>
        </p:sp>
        <p:sp>
          <p:nvSpPr>
            <p:cNvPr id="52" name="文本框 51">
              <a:extLst>
                <a:ext uri="{FF2B5EF4-FFF2-40B4-BE49-F238E27FC236}">
                  <a16:creationId xmlns:a16="http://schemas.microsoft.com/office/drawing/2014/main" id="{FC03BB0F-22F7-4B54-A318-8DB521263967}"/>
                </a:ext>
              </a:extLst>
            </p:cNvPr>
            <p:cNvSpPr txBox="1"/>
            <p:nvPr/>
          </p:nvSpPr>
          <p:spPr>
            <a:xfrm>
              <a:off x="5358594" y="5162290"/>
              <a:ext cx="995680" cy="461665"/>
            </a:xfrm>
            <a:prstGeom prst="rect">
              <a:avLst/>
            </a:prstGeom>
            <a:noFill/>
          </p:spPr>
          <p:txBody>
            <a:bodyPr wrap="square" rtlCol="0">
              <a:spAutoFit/>
            </a:bodyPr>
            <a:lstStyle/>
            <a:p>
              <a:r>
                <a:rPr lang="en-US" altLang="zh-CN" sz="2400" b="1" dirty="0">
                  <a:solidFill>
                    <a:srgbClr val="FF6600"/>
                  </a:solidFill>
                </a:rPr>
                <a:t>Step 5</a:t>
              </a:r>
            </a:p>
          </p:txBody>
        </p:sp>
      </p:grpSp>
      <p:sp>
        <p:nvSpPr>
          <p:cNvPr id="2" name="矩形 1">
            <a:extLst>
              <a:ext uri="{FF2B5EF4-FFF2-40B4-BE49-F238E27FC236}">
                <a16:creationId xmlns:a16="http://schemas.microsoft.com/office/drawing/2014/main" id="{762116FB-86A0-4EAF-A453-940EE6FADAA6}"/>
              </a:ext>
            </a:extLst>
          </p:cNvPr>
          <p:cNvSpPr/>
          <p:nvPr/>
        </p:nvSpPr>
        <p:spPr>
          <a:xfrm>
            <a:off x="1357618" y="5218111"/>
            <a:ext cx="995680" cy="461665"/>
          </a:xfrm>
          <a:prstGeom prst="rect">
            <a:avLst/>
          </a:prstGeom>
          <a:noFill/>
        </p:spPr>
        <p:txBody>
          <a:bodyPr wrap="square" rtlCol="0">
            <a:spAutoFit/>
          </a:bodyPr>
          <a:lstStyle/>
          <a:p>
            <a:r>
              <a:rPr lang="en-US" altLang="zh-CN" sz="2400" b="1" dirty="0">
                <a:solidFill>
                  <a:srgbClr val="FF6600"/>
                </a:solidFill>
              </a:rPr>
              <a:t>Step 6</a:t>
            </a:r>
          </a:p>
        </p:txBody>
      </p:sp>
      <p:sp>
        <p:nvSpPr>
          <p:cNvPr id="32" name="文本框 31">
            <a:extLst>
              <a:ext uri="{FF2B5EF4-FFF2-40B4-BE49-F238E27FC236}">
                <a16:creationId xmlns:a16="http://schemas.microsoft.com/office/drawing/2014/main" id="{1492FE2A-606B-4C28-8209-804D65ABCB4D}"/>
              </a:ext>
            </a:extLst>
          </p:cNvPr>
          <p:cNvSpPr txBox="1"/>
          <p:nvPr/>
        </p:nvSpPr>
        <p:spPr>
          <a:xfrm>
            <a:off x="701676" y="4028076"/>
            <a:ext cx="3063712" cy="1200329"/>
          </a:xfrm>
          <a:prstGeom prst="rect">
            <a:avLst/>
          </a:prstGeom>
          <a:noFill/>
          <a:ln w="19050">
            <a:solidFill>
              <a:schemeClr val="accent1"/>
            </a:solidFill>
          </a:ln>
        </p:spPr>
        <p:txBody>
          <a:bodyPr wrap="square" rtlCol="0">
            <a:spAutoFit/>
          </a:bodyPr>
          <a:lstStyle/>
          <a:p>
            <a:pPr marL="285750" indent="-285750" defTabSz="1219200">
              <a:buFont typeface="Wingdings" panose="05000000000000000000" pitchFamily="2" charset="2"/>
              <a:buChar char="Ø"/>
            </a:pPr>
            <a:r>
              <a:rPr lang="zh-CN" altLang="en-US" dirty="0">
                <a:solidFill>
                  <a:srgbClr val="425166"/>
                </a:solidFill>
                <a:latin typeface="微软雅黑"/>
                <a:ea typeface="微软雅黑"/>
                <a:sym typeface="+mn-lt"/>
              </a:rPr>
              <a:t>应聘流程跟进</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1</a:t>
            </a:r>
            <a:r>
              <a:rPr lang="zh-CN" altLang="en-US" dirty="0">
                <a:solidFill>
                  <a:srgbClr val="425166"/>
                </a:solidFill>
                <a:latin typeface="微软雅黑"/>
                <a:ea typeface="微软雅黑"/>
                <a:sym typeface="+mn-lt"/>
              </a:rPr>
              <a:t>、关注应聘状态</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2</a:t>
            </a:r>
            <a:r>
              <a:rPr lang="zh-CN" altLang="en-US" dirty="0">
                <a:solidFill>
                  <a:srgbClr val="425166"/>
                </a:solidFill>
                <a:latin typeface="微软雅黑"/>
                <a:ea typeface="微软雅黑"/>
                <a:sym typeface="+mn-lt"/>
              </a:rPr>
              <a:t>、助力应聘流程提效</a:t>
            </a:r>
            <a:endParaRPr lang="en-US" altLang="zh-CN" dirty="0">
              <a:solidFill>
                <a:srgbClr val="425166"/>
              </a:solidFill>
              <a:latin typeface="微软雅黑"/>
              <a:ea typeface="微软雅黑"/>
              <a:sym typeface="+mn-lt"/>
            </a:endParaRPr>
          </a:p>
          <a:p>
            <a:pPr defTabSz="1219200"/>
            <a:r>
              <a:rPr lang="en-US" altLang="zh-CN" dirty="0">
                <a:solidFill>
                  <a:srgbClr val="425166"/>
                </a:solidFill>
                <a:latin typeface="微软雅黑"/>
                <a:ea typeface="微软雅黑"/>
                <a:sym typeface="+mn-lt"/>
              </a:rPr>
              <a:t>3</a:t>
            </a:r>
            <a:r>
              <a:rPr lang="zh-CN" altLang="en-US" dirty="0">
                <a:solidFill>
                  <a:srgbClr val="425166"/>
                </a:solidFill>
                <a:latin typeface="微软雅黑"/>
                <a:ea typeface="微软雅黑"/>
                <a:sym typeface="+mn-lt"/>
              </a:rPr>
              <a:t>、维护应聘者体验</a:t>
            </a:r>
            <a:endParaRPr lang="en-US" altLang="zh-CN" dirty="0">
              <a:solidFill>
                <a:srgbClr val="425166"/>
              </a:solidFill>
              <a:latin typeface="微软雅黑"/>
              <a:ea typeface="微软雅黑"/>
              <a:sym typeface="+mn-lt"/>
            </a:endParaRPr>
          </a:p>
        </p:txBody>
      </p:sp>
      <p:cxnSp>
        <p:nvCxnSpPr>
          <p:cNvPr id="34" name="直接箭头连接符 33">
            <a:extLst>
              <a:ext uri="{FF2B5EF4-FFF2-40B4-BE49-F238E27FC236}">
                <a16:creationId xmlns:a16="http://schemas.microsoft.com/office/drawing/2014/main" id="{17606010-5FB4-4E72-8E31-DA114C5FD353}"/>
              </a:ext>
            </a:extLst>
          </p:cNvPr>
          <p:cNvCxnSpPr>
            <a:cxnSpLocks noChangeShapeType="1"/>
          </p:cNvCxnSpPr>
          <p:nvPr/>
        </p:nvCxnSpPr>
        <p:spPr bwMode="auto">
          <a:xfrm flipH="1">
            <a:off x="3924501" y="4599391"/>
            <a:ext cx="360179" cy="0"/>
          </a:xfrm>
          <a:prstGeom prst="straightConnector1">
            <a:avLst/>
          </a:prstGeom>
          <a:noFill/>
          <a:ln w="38100">
            <a:solidFill>
              <a:srgbClr val="FF6600"/>
            </a:solidFill>
            <a:rou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4A9583-860E-4334-B5C6-D57C92A7FF96}"/>
              </a:ext>
            </a:extLst>
          </p:cNvPr>
          <p:cNvSpPr>
            <a:spLocks noGrp="1"/>
          </p:cNvSpPr>
          <p:nvPr>
            <p:ph type="title"/>
          </p:nvPr>
        </p:nvSpPr>
        <p:spPr>
          <a:xfrm>
            <a:off x="609600" y="698110"/>
            <a:ext cx="10972800" cy="857250"/>
          </a:xfrm>
        </p:spPr>
        <p:txBody>
          <a:bodyPr>
            <a:normAutofit/>
          </a:bodyPr>
          <a:lstStyle/>
          <a:p>
            <a:r>
              <a:rPr lang="zh-CN" altLang="en-US" sz="2400" dirty="0"/>
              <a:t>阿里直管</a:t>
            </a:r>
            <a:r>
              <a:rPr lang="en-US" altLang="zh-CN" sz="2400" dirty="0"/>
              <a:t>-</a:t>
            </a:r>
            <a:r>
              <a:rPr lang="zh-CN" altLang="en-US" sz="2400" dirty="0"/>
              <a:t>诚伯信息</a:t>
            </a:r>
          </a:p>
        </p:txBody>
      </p:sp>
      <p:sp>
        <p:nvSpPr>
          <p:cNvPr id="3" name="内容占位符 2">
            <a:extLst>
              <a:ext uri="{FF2B5EF4-FFF2-40B4-BE49-F238E27FC236}">
                <a16:creationId xmlns:a16="http://schemas.microsoft.com/office/drawing/2014/main" id="{EE837AC8-7B6C-4B58-A163-72A8B57AE78F}"/>
              </a:ext>
            </a:extLst>
          </p:cNvPr>
          <p:cNvSpPr>
            <a:spLocks noGrp="1"/>
          </p:cNvSpPr>
          <p:nvPr>
            <p:ph idx="1"/>
          </p:nvPr>
        </p:nvSpPr>
        <p:spPr>
          <a:xfrm>
            <a:off x="631084" y="2337173"/>
            <a:ext cx="10972800" cy="2122860"/>
          </a:xfrm>
        </p:spPr>
        <p:txBody>
          <a:bodyPr>
            <a:normAutofit/>
          </a:bodyPr>
          <a:lstStyle/>
          <a:p>
            <a:pPr marL="0" indent="0">
              <a:buNone/>
            </a:pPr>
            <a:endParaRPr lang="en-US" altLang="zh-CN" b="1" dirty="0">
              <a:solidFill>
                <a:srgbClr val="FF6600"/>
              </a:solidFill>
            </a:endParaRPr>
          </a:p>
          <a:p>
            <a:pPr marL="0" indent="0">
              <a:buNone/>
            </a:pPr>
            <a:r>
              <a:rPr lang="zh-CN" altLang="en-US" b="1" dirty="0">
                <a:solidFill>
                  <a:srgbClr val="FF6600"/>
                </a:solidFill>
              </a:rPr>
              <a:t>签约主体介绍</a:t>
            </a:r>
            <a:r>
              <a:rPr lang="en-US" altLang="zh-CN" b="1" dirty="0">
                <a:solidFill>
                  <a:srgbClr val="FF6600"/>
                </a:solidFill>
              </a:rPr>
              <a:t>——</a:t>
            </a:r>
            <a:r>
              <a:rPr lang="zh-CN" altLang="en-US" b="1" dirty="0">
                <a:solidFill>
                  <a:srgbClr val="FF6600"/>
                </a:solidFill>
              </a:rPr>
              <a:t>诚伯信息有限公司</a:t>
            </a:r>
            <a:endParaRPr lang="en-US" altLang="zh-CN" dirty="0"/>
          </a:p>
          <a:p>
            <a:pPr marL="0" indent="0">
              <a:buNone/>
            </a:pPr>
            <a:r>
              <a:rPr lang="zh-CN" altLang="zh-CN" dirty="0"/>
              <a:t>诚伯信息有限公司成立于</a:t>
            </a:r>
            <a:r>
              <a:rPr lang="en-US" altLang="zh-CN" dirty="0"/>
              <a:t>1997</a:t>
            </a:r>
            <a:r>
              <a:rPr lang="zh-CN" altLang="zh-CN" dirty="0"/>
              <a:t>年，是全国成立最早、</a:t>
            </a:r>
            <a:r>
              <a:rPr lang="en-US" altLang="zh-CN" dirty="0"/>
              <a:t>TOP</a:t>
            </a:r>
            <a:r>
              <a:rPr lang="zh-CN" altLang="zh-CN" dirty="0"/>
              <a:t>规模的人力资源外包商之一，是阿里巴巴长达</a:t>
            </a:r>
            <a:r>
              <a:rPr lang="en-US" altLang="zh-CN" dirty="0"/>
              <a:t>8</a:t>
            </a:r>
            <a:r>
              <a:rPr lang="zh-CN" altLang="zh-CN" dirty="0"/>
              <a:t>年的亲密业务合作伙伴，承接众多阿里核心业务板块的人力外包服务</a:t>
            </a:r>
            <a:r>
              <a:rPr lang="zh-CN" altLang="en-US" dirty="0"/>
              <a:t>，目前是阿里直管用工项目的承接伙伴</a:t>
            </a:r>
            <a:r>
              <a:rPr lang="zh-CN" altLang="zh-CN" dirty="0"/>
              <a:t>。</a:t>
            </a:r>
            <a:endParaRPr lang="en-US" altLang="zh-CN" dirty="0"/>
          </a:p>
        </p:txBody>
      </p:sp>
      <p:grpSp>
        <p:nvGrpSpPr>
          <p:cNvPr id="4" name="组合 3">
            <a:extLst>
              <a:ext uri="{FF2B5EF4-FFF2-40B4-BE49-F238E27FC236}">
                <a16:creationId xmlns:a16="http://schemas.microsoft.com/office/drawing/2014/main" id="{78EDA38D-7E75-4CB8-9840-A811409B01BC}"/>
              </a:ext>
            </a:extLst>
          </p:cNvPr>
          <p:cNvGrpSpPr/>
          <p:nvPr/>
        </p:nvGrpSpPr>
        <p:grpSpPr>
          <a:xfrm>
            <a:off x="0" y="62915"/>
            <a:ext cx="5358594" cy="585860"/>
            <a:chOff x="1661013" y="62915"/>
            <a:chExt cx="5358594" cy="585860"/>
          </a:xfrm>
        </p:grpSpPr>
        <p:grpSp>
          <p:nvGrpSpPr>
            <p:cNvPr id="5" name="组合 4">
              <a:extLst>
                <a:ext uri="{FF2B5EF4-FFF2-40B4-BE49-F238E27FC236}">
                  <a16:creationId xmlns:a16="http://schemas.microsoft.com/office/drawing/2014/main" id="{A5EACC2A-A54E-43FB-AD64-FC715239180D}"/>
                </a:ext>
              </a:extLst>
            </p:cNvPr>
            <p:cNvGrpSpPr/>
            <p:nvPr/>
          </p:nvGrpSpPr>
          <p:grpSpPr>
            <a:xfrm>
              <a:off x="1661013" y="62915"/>
              <a:ext cx="5358594" cy="585860"/>
              <a:chOff x="137013" y="62915"/>
              <a:chExt cx="5358594" cy="585860"/>
            </a:xfrm>
          </p:grpSpPr>
          <p:pic>
            <p:nvPicPr>
              <p:cNvPr id="7" name="Picture 8" descr="https://docs.alibabagroup.com/assets2/images/cn/global/logo_header.png">
                <a:extLst>
                  <a:ext uri="{FF2B5EF4-FFF2-40B4-BE49-F238E27FC236}">
                    <a16:creationId xmlns:a16="http://schemas.microsoft.com/office/drawing/2014/main" id="{A300EFFA-2FD8-425C-8FDA-886ABAC114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a:extLst>
                  <a:ext uri="{FF2B5EF4-FFF2-40B4-BE49-F238E27FC236}">
                    <a16:creationId xmlns:a16="http://schemas.microsoft.com/office/drawing/2014/main" id="{2896F235-B985-4ABB-8FC3-2B102CC340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6" name="乘号 5">
              <a:extLst>
                <a:ext uri="{FF2B5EF4-FFF2-40B4-BE49-F238E27FC236}">
                  <a16:creationId xmlns:a16="http://schemas.microsoft.com/office/drawing/2014/main" id="{82B5AB77-FAB3-4E6E-9208-6E5690B8954F}"/>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Tree>
    <p:extLst>
      <p:ext uri="{BB962C8B-B14F-4D97-AF65-F5344CB8AC3E}">
        <p14:creationId xmlns:p14="http://schemas.microsoft.com/office/powerpoint/2010/main" val="418902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C497B3B7-9BF4-4430-8B77-0D328BAB113A}"/>
              </a:ext>
            </a:extLst>
          </p:cNvPr>
          <p:cNvSpPr>
            <a:spLocks noGrp="1"/>
          </p:cNvSpPr>
          <p:nvPr>
            <p:ph type="title"/>
          </p:nvPr>
        </p:nvSpPr>
        <p:spPr>
          <a:xfrm>
            <a:off x="626811" y="655534"/>
            <a:ext cx="10972800" cy="857250"/>
          </a:xfrm>
        </p:spPr>
        <p:txBody>
          <a:bodyPr>
            <a:normAutofit/>
          </a:bodyPr>
          <a:lstStyle/>
          <a:p>
            <a:r>
              <a:rPr lang="zh-CN" altLang="en-US" sz="2400" dirty="0"/>
              <a:t>应聘流程</a:t>
            </a:r>
          </a:p>
        </p:txBody>
      </p:sp>
      <p:grpSp>
        <p:nvGrpSpPr>
          <p:cNvPr id="5" name="组合 4">
            <a:extLst>
              <a:ext uri="{FF2B5EF4-FFF2-40B4-BE49-F238E27FC236}">
                <a16:creationId xmlns:a16="http://schemas.microsoft.com/office/drawing/2014/main" id="{909E6C19-6AB4-4CC0-B56C-D6E89FDBD601}"/>
              </a:ext>
            </a:extLst>
          </p:cNvPr>
          <p:cNvGrpSpPr/>
          <p:nvPr/>
        </p:nvGrpSpPr>
        <p:grpSpPr>
          <a:xfrm>
            <a:off x="0" y="62915"/>
            <a:ext cx="5358594" cy="585860"/>
            <a:chOff x="1661013" y="62915"/>
            <a:chExt cx="5358594" cy="585860"/>
          </a:xfrm>
        </p:grpSpPr>
        <p:grpSp>
          <p:nvGrpSpPr>
            <p:cNvPr id="6" name="组合 5">
              <a:extLst>
                <a:ext uri="{FF2B5EF4-FFF2-40B4-BE49-F238E27FC236}">
                  <a16:creationId xmlns:a16="http://schemas.microsoft.com/office/drawing/2014/main" id="{A10EE378-19A4-45DF-81EA-6F55883B227E}"/>
                </a:ext>
              </a:extLst>
            </p:cNvPr>
            <p:cNvGrpSpPr/>
            <p:nvPr/>
          </p:nvGrpSpPr>
          <p:grpSpPr>
            <a:xfrm>
              <a:off x="1661013" y="62915"/>
              <a:ext cx="5358594" cy="585860"/>
              <a:chOff x="137013" y="62915"/>
              <a:chExt cx="5358594" cy="585860"/>
            </a:xfrm>
          </p:grpSpPr>
          <p:pic>
            <p:nvPicPr>
              <p:cNvPr id="8" name="Picture 8" descr="https://docs.alibabagroup.com/assets2/images/cn/global/logo_header.png">
                <a:extLst>
                  <a:ext uri="{FF2B5EF4-FFF2-40B4-BE49-F238E27FC236}">
                    <a16:creationId xmlns:a16="http://schemas.microsoft.com/office/drawing/2014/main" id="{C8D78C27-E253-4DD9-96DA-C317C9E583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082" y="155820"/>
                <a:ext cx="2295525" cy="400050"/>
              </a:xfrm>
              <a:prstGeom prst="rect">
                <a:avLst/>
              </a:prstGeom>
              <a:noFill/>
              <a:extLst>
                <a:ext uri="{909E8E84-426E-40DD-AFC4-6F175D3DCCD1}">
                  <a14:hiddenFill xmlns:a14="http://schemas.microsoft.com/office/drawing/2010/main">
                    <a:solidFill>
                      <a:srgbClr val="FFFFFF"/>
                    </a:solidFill>
                  </a14:hiddenFill>
                </a:ext>
              </a:extLst>
            </p:spPr>
          </p:pic>
          <p:pic>
            <p:nvPicPr>
              <p:cNvPr id="9" name="图片 8">
                <a:extLst>
                  <a:ext uri="{FF2B5EF4-FFF2-40B4-BE49-F238E27FC236}">
                    <a16:creationId xmlns:a16="http://schemas.microsoft.com/office/drawing/2014/main" id="{517A6822-D422-4D57-AC0E-849DF7DDE9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13" y="62915"/>
                <a:ext cx="2715236" cy="585860"/>
              </a:xfrm>
              <a:prstGeom prst="rect">
                <a:avLst/>
              </a:prstGeom>
            </p:spPr>
          </p:pic>
        </p:grpSp>
        <p:sp>
          <p:nvSpPr>
            <p:cNvPr id="7" name="乘号 6">
              <a:extLst>
                <a:ext uri="{FF2B5EF4-FFF2-40B4-BE49-F238E27FC236}">
                  <a16:creationId xmlns:a16="http://schemas.microsoft.com/office/drawing/2014/main" id="{076820D0-72EF-460A-BB89-FFD4C854515A}"/>
                </a:ext>
              </a:extLst>
            </p:cNvPr>
            <p:cNvSpPr/>
            <p:nvPr/>
          </p:nvSpPr>
          <p:spPr>
            <a:xfrm>
              <a:off x="4352901" y="205155"/>
              <a:ext cx="236391" cy="301380"/>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10" name="组合 9">
            <a:extLst>
              <a:ext uri="{FF2B5EF4-FFF2-40B4-BE49-F238E27FC236}">
                <a16:creationId xmlns:a16="http://schemas.microsoft.com/office/drawing/2014/main" id="{23120E77-BE88-4F59-9859-5A58812923C4}"/>
              </a:ext>
            </a:extLst>
          </p:cNvPr>
          <p:cNvGrpSpPr/>
          <p:nvPr/>
        </p:nvGrpSpPr>
        <p:grpSpPr>
          <a:xfrm>
            <a:off x="-266701" y="2908932"/>
            <a:ext cx="12558009" cy="2233445"/>
            <a:chOff x="-266701" y="2908932"/>
            <a:chExt cx="12558009" cy="2233445"/>
          </a:xfrm>
        </p:grpSpPr>
        <p:sp>
          <p:nvSpPr>
            <p:cNvPr id="11" name="线条">
              <a:extLst>
                <a:ext uri="{FF2B5EF4-FFF2-40B4-BE49-F238E27FC236}">
                  <a16:creationId xmlns:a16="http://schemas.microsoft.com/office/drawing/2014/main" id="{47231C87-B477-45F3-B4E4-72BC6BB81956}"/>
                </a:ext>
              </a:extLst>
            </p:cNvPr>
            <p:cNvSpPr/>
            <p:nvPr/>
          </p:nvSpPr>
          <p:spPr>
            <a:xfrm flipV="1">
              <a:off x="-266701" y="4565686"/>
              <a:ext cx="12558009" cy="394"/>
            </a:xfrm>
            <a:prstGeom prst="line">
              <a:avLst/>
            </a:prstGeom>
            <a:solidFill>
              <a:srgbClr val="42A3E8"/>
            </a:solidFill>
            <a:ln w="25400">
              <a:solidFill>
                <a:srgbClr val="D7D8D9"/>
              </a:solidFill>
              <a:miter lim="400000"/>
            </a:ln>
          </p:spPr>
          <p:txBody>
            <a:bodyPr lIns="22859" tIns="22859" rIns="22859" bIns="22859"/>
            <a:lstStyle/>
            <a:p>
              <a:endParaRPr sz="900"/>
            </a:p>
          </p:txBody>
        </p:sp>
        <p:grpSp>
          <p:nvGrpSpPr>
            <p:cNvPr id="12" name="组合 11">
              <a:extLst>
                <a:ext uri="{FF2B5EF4-FFF2-40B4-BE49-F238E27FC236}">
                  <a16:creationId xmlns:a16="http://schemas.microsoft.com/office/drawing/2014/main" id="{800D8990-4DD7-4637-91C6-D058EA1EB4DD}"/>
                </a:ext>
              </a:extLst>
            </p:cNvPr>
            <p:cNvGrpSpPr/>
            <p:nvPr/>
          </p:nvGrpSpPr>
          <p:grpSpPr>
            <a:xfrm>
              <a:off x="610300" y="2908932"/>
              <a:ext cx="10971904" cy="2233445"/>
              <a:chOff x="610300" y="2908932"/>
              <a:chExt cx="10971904" cy="2233445"/>
            </a:xfrm>
          </p:grpSpPr>
          <p:sp>
            <p:nvSpPr>
              <p:cNvPr id="13" name="New Future on Cloud New Future on Cloud New Future on Cloud">
                <a:extLst>
                  <a:ext uri="{FF2B5EF4-FFF2-40B4-BE49-F238E27FC236}">
                    <a16:creationId xmlns:a16="http://schemas.microsoft.com/office/drawing/2014/main" id="{422332A0-9DD8-46FF-B861-EEDAF2721E31}"/>
                  </a:ext>
                </a:extLst>
              </p:cNvPr>
              <p:cNvSpPr txBox="1"/>
              <p:nvPr/>
            </p:nvSpPr>
            <p:spPr>
              <a:xfrm>
                <a:off x="610300" y="3265327"/>
                <a:ext cx="3687380" cy="482183"/>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lvl1pPr algn="l" defTabSz="458611">
                  <a:defRPr sz="2000">
                    <a:solidFill>
                      <a:srgbClr val="53585F"/>
                    </a:solidFill>
                    <a:latin typeface="Microsoft YaHei"/>
                    <a:ea typeface="Microsoft YaHei"/>
                    <a:cs typeface="Microsoft YaHei"/>
                    <a:sym typeface="Microsoft YaHei"/>
                  </a:defRPr>
                </a:lvl1pPr>
              </a:lstStyle>
              <a:p>
                <a:r>
                  <a:rPr lang="zh-CN" altLang="en-US" sz="1200" dirty="0"/>
                  <a:t>简历投递至</a:t>
                </a:r>
                <a:endParaRPr lang="en-US" altLang="zh-CN" sz="1200" dirty="0"/>
              </a:p>
              <a:p>
                <a:r>
                  <a:rPr lang="en-US" altLang="zh-CN" sz="1600" b="1" dirty="0">
                    <a:solidFill>
                      <a:srgbClr val="FD5E08"/>
                    </a:solidFill>
                    <a:latin typeface="微软雅黑"/>
                    <a:ea typeface="微软雅黑"/>
                  </a:rPr>
                  <a:t>Resume2021@list.alibaba-inc.com</a:t>
                </a:r>
              </a:p>
            </p:txBody>
          </p:sp>
          <p:sp>
            <p:nvSpPr>
              <p:cNvPr id="14" name="Title">
                <a:extLst>
                  <a:ext uri="{FF2B5EF4-FFF2-40B4-BE49-F238E27FC236}">
                    <a16:creationId xmlns:a16="http://schemas.microsoft.com/office/drawing/2014/main" id="{B1931DB5-B2DF-4BE1-A912-9E1AE701CAA2}"/>
                  </a:ext>
                </a:extLst>
              </p:cNvPr>
              <p:cNvSpPr txBox="1"/>
              <p:nvPr/>
            </p:nvSpPr>
            <p:spPr>
              <a:xfrm>
                <a:off x="626811" y="2908932"/>
                <a:ext cx="2260828" cy="297517"/>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gn="l">
                  <a:defRPr sz="3200">
                    <a:solidFill>
                      <a:srgbClr val="53585F"/>
                    </a:solidFill>
                    <a:latin typeface="Microsoft YaHei"/>
                    <a:ea typeface="Microsoft YaHei"/>
                    <a:cs typeface="Microsoft YaHei"/>
                    <a:sym typeface="Microsoft YaHei"/>
                  </a:defRPr>
                </a:lvl1pPr>
              </a:lstStyle>
              <a:p>
                <a:r>
                  <a:rPr lang="zh-CN" altLang="en-US" sz="1600" b="1" dirty="0"/>
                  <a:t>邮箱投递</a:t>
                </a:r>
                <a:r>
                  <a:rPr lang="en-US" altLang="zh-CN" sz="1600" b="1" dirty="0"/>
                  <a:t>/</a:t>
                </a:r>
                <a:r>
                  <a:rPr lang="zh-CN" altLang="en-US" sz="1600" b="1" dirty="0"/>
                  <a:t>老师组织报名</a:t>
                </a:r>
                <a:endParaRPr sz="1600" b="1" dirty="0"/>
              </a:p>
            </p:txBody>
          </p:sp>
          <p:sp>
            <p:nvSpPr>
              <p:cNvPr id="15" name="圆形">
                <a:extLst>
                  <a:ext uri="{FF2B5EF4-FFF2-40B4-BE49-F238E27FC236}">
                    <a16:creationId xmlns:a16="http://schemas.microsoft.com/office/drawing/2014/main" id="{58CD644E-939B-46FD-B243-2DAB784A5366}"/>
                  </a:ext>
                </a:extLst>
              </p:cNvPr>
              <p:cNvSpPr/>
              <p:nvPr/>
            </p:nvSpPr>
            <p:spPr>
              <a:xfrm>
                <a:off x="687391" y="4515279"/>
                <a:ext cx="95253" cy="95253"/>
              </a:xfrm>
              <a:prstGeom prst="ellipse">
                <a:avLst/>
              </a:prstGeom>
              <a:solidFill>
                <a:srgbClr val="FF5101"/>
              </a:solidFill>
              <a:ln w="25400">
                <a:solidFill>
                  <a:srgbClr val="000000">
                    <a:alpha val="0"/>
                  </a:srgbClr>
                </a:solidFill>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16" name="圆形">
                <a:extLst>
                  <a:ext uri="{FF2B5EF4-FFF2-40B4-BE49-F238E27FC236}">
                    <a16:creationId xmlns:a16="http://schemas.microsoft.com/office/drawing/2014/main" id="{BBBFFA1B-5771-43EB-A156-CC9E05C7E00E}"/>
                  </a:ext>
                </a:extLst>
              </p:cNvPr>
              <p:cNvSpPr/>
              <p:nvPr/>
            </p:nvSpPr>
            <p:spPr>
              <a:xfrm>
                <a:off x="3817393" y="4515279"/>
                <a:ext cx="95253" cy="95253"/>
              </a:xfrm>
              <a:prstGeom prst="ellipse">
                <a:avLst/>
              </a:prstGeom>
              <a:solidFill>
                <a:srgbClr val="FF5900"/>
              </a:solidFill>
              <a:ln w="25400">
                <a:solidFill>
                  <a:srgbClr val="000000">
                    <a:alpha val="0"/>
                  </a:srgbClr>
                </a:solidFill>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17" name="圆形">
                <a:extLst>
                  <a:ext uri="{FF2B5EF4-FFF2-40B4-BE49-F238E27FC236}">
                    <a16:creationId xmlns:a16="http://schemas.microsoft.com/office/drawing/2014/main" id="{8738C268-3B3A-4315-AAF7-A134D786FCA0}"/>
                  </a:ext>
                </a:extLst>
              </p:cNvPr>
              <p:cNvSpPr/>
              <p:nvPr/>
            </p:nvSpPr>
            <p:spPr>
              <a:xfrm>
                <a:off x="6953744" y="4515279"/>
                <a:ext cx="95253" cy="95253"/>
              </a:xfrm>
              <a:prstGeom prst="ellipse">
                <a:avLst/>
              </a:prstGeom>
              <a:solidFill>
                <a:srgbClr val="FF6200"/>
              </a:solidFill>
              <a:ln w="25400">
                <a:solidFill>
                  <a:srgbClr val="000000">
                    <a:alpha val="0"/>
                  </a:srgbClr>
                </a:solidFill>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18" name="圆形">
                <a:extLst>
                  <a:ext uri="{FF2B5EF4-FFF2-40B4-BE49-F238E27FC236}">
                    <a16:creationId xmlns:a16="http://schemas.microsoft.com/office/drawing/2014/main" id="{2F5C7D43-E50D-495F-B590-9178E3CFA6C9}"/>
                  </a:ext>
                </a:extLst>
              </p:cNvPr>
              <p:cNvSpPr/>
              <p:nvPr/>
            </p:nvSpPr>
            <p:spPr>
              <a:xfrm>
                <a:off x="10090094" y="4515279"/>
                <a:ext cx="95253" cy="95253"/>
              </a:xfrm>
              <a:prstGeom prst="ellipse">
                <a:avLst/>
              </a:prstGeom>
              <a:solidFill>
                <a:srgbClr val="FF6A00"/>
              </a:solidFill>
              <a:ln w="25400">
                <a:solidFill>
                  <a:srgbClr val="000000">
                    <a:alpha val="0"/>
                  </a:srgbClr>
                </a:solidFill>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19" name="2009">
                <a:extLst>
                  <a:ext uri="{FF2B5EF4-FFF2-40B4-BE49-F238E27FC236}">
                    <a16:creationId xmlns:a16="http://schemas.microsoft.com/office/drawing/2014/main" id="{143715E5-0503-4052-AC2E-0C8003E9C3FF}"/>
                  </a:ext>
                </a:extLst>
              </p:cNvPr>
              <p:cNvSpPr txBox="1"/>
              <p:nvPr/>
            </p:nvSpPr>
            <p:spPr>
              <a:xfrm>
                <a:off x="649046" y="4670188"/>
                <a:ext cx="1485901" cy="466794"/>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lgn="l">
                  <a:defRPr sz="5400">
                    <a:solidFill>
                      <a:srgbClr val="ED6D2D"/>
                    </a:solidFill>
                    <a:latin typeface="Microsoft YaHei"/>
                    <a:ea typeface="Microsoft YaHei"/>
                    <a:cs typeface="Microsoft YaHei"/>
                    <a:sym typeface="Microsoft YaHei"/>
                  </a:defRPr>
                </a:lvl1pPr>
              </a:lstStyle>
              <a:p>
                <a:r>
                  <a:rPr lang="zh-CN" altLang="en-US" sz="2700" dirty="0"/>
                  <a:t>简历投递</a:t>
                </a:r>
                <a:endParaRPr sz="2700" dirty="0"/>
              </a:p>
            </p:txBody>
          </p:sp>
          <p:sp>
            <p:nvSpPr>
              <p:cNvPr id="20" name="2010">
                <a:extLst>
                  <a:ext uri="{FF2B5EF4-FFF2-40B4-BE49-F238E27FC236}">
                    <a16:creationId xmlns:a16="http://schemas.microsoft.com/office/drawing/2014/main" id="{1AFD7C61-67B7-4543-9DF5-CFB70E113316}"/>
                  </a:ext>
                </a:extLst>
              </p:cNvPr>
              <p:cNvSpPr txBox="1"/>
              <p:nvPr/>
            </p:nvSpPr>
            <p:spPr>
              <a:xfrm>
                <a:off x="3785253" y="4675583"/>
                <a:ext cx="1485902" cy="466794"/>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lgn="l">
                  <a:defRPr sz="5400">
                    <a:solidFill>
                      <a:srgbClr val="ED6D2D"/>
                    </a:solidFill>
                    <a:latin typeface="Microsoft YaHei"/>
                    <a:ea typeface="Microsoft YaHei"/>
                    <a:cs typeface="Microsoft YaHei"/>
                    <a:sym typeface="Microsoft YaHei"/>
                  </a:defRPr>
                </a:lvl1pPr>
              </a:lstStyle>
              <a:p>
                <a:r>
                  <a:rPr lang="zh-CN" altLang="en-US" sz="2700" dirty="0"/>
                  <a:t>电话面试</a:t>
                </a:r>
                <a:endParaRPr sz="2700" dirty="0"/>
              </a:p>
            </p:txBody>
          </p:sp>
          <p:sp>
            <p:nvSpPr>
              <p:cNvPr id="21" name="2011">
                <a:extLst>
                  <a:ext uri="{FF2B5EF4-FFF2-40B4-BE49-F238E27FC236}">
                    <a16:creationId xmlns:a16="http://schemas.microsoft.com/office/drawing/2014/main" id="{B341E635-6F93-48EC-A4D2-44766D491445}"/>
                  </a:ext>
                </a:extLst>
              </p:cNvPr>
              <p:cNvSpPr txBox="1"/>
              <p:nvPr/>
            </p:nvSpPr>
            <p:spPr>
              <a:xfrm>
                <a:off x="6921153" y="4675583"/>
                <a:ext cx="2751825" cy="466794"/>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gn="l">
                  <a:defRPr sz="5400">
                    <a:solidFill>
                      <a:srgbClr val="ED6D2D"/>
                    </a:solidFill>
                    <a:latin typeface="Microsoft YaHei"/>
                    <a:ea typeface="Microsoft YaHei"/>
                    <a:cs typeface="Microsoft YaHei"/>
                    <a:sym typeface="Microsoft YaHei"/>
                  </a:defRPr>
                </a:lvl1pPr>
              </a:lstStyle>
              <a:p>
                <a:r>
                  <a:rPr lang="zh-CN" altLang="en-US" sz="2700" dirty="0"/>
                  <a:t>二面（现场</a:t>
                </a:r>
                <a:r>
                  <a:rPr lang="en-US" altLang="zh-CN" sz="2700" dirty="0"/>
                  <a:t>/</a:t>
                </a:r>
                <a:r>
                  <a:rPr lang="zh-CN" altLang="en-US" sz="2700" dirty="0"/>
                  <a:t>线上）</a:t>
                </a:r>
                <a:endParaRPr sz="2700" dirty="0"/>
              </a:p>
            </p:txBody>
          </p:sp>
          <p:sp>
            <p:nvSpPr>
              <p:cNvPr id="22" name="2012">
                <a:extLst>
                  <a:ext uri="{FF2B5EF4-FFF2-40B4-BE49-F238E27FC236}">
                    <a16:creationId xmlns:a16="http://schemas.microsoft.com/office/drawing/2014/main" id="{7BDFC32A-F94C-448F-94AE-E5D83FE64D2C}"/>
                  </a:ext>
                </a:extLst>
              </p:cNvPr>
              <p:cNvSpPr txBox="1"/>
              <p:nvPr/>
            </p:nvSpPr>
            <p:spPr>
              <a:xfrm>
                <a:off x="10057053" y="4675583"/>
                <a:ext cx="1485902" cy="466794"/>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lgn="l">
                  <a:defRPr sz="5400">
                    <a:solidFill>
                      <a:srgbClr val="ED6D2D"/>
                    </a:solidFill>
                    <a:latin typeface="Microsoft YaHei"/>
                    <a:ea typeface="Microsoft YaHei"/>
                    <a:cs typeface="Microsoft YaHei"/>
                    <a:sym typeface="Microsoft YaHei"/>
                  </a:defRPr>
                </a:lvl1pPr>
              </a:lstStyle>
              <a:p>
                <a:r>
                  <a:rPr lang="en-US" altLang="zh-CN" sz="2700" dirty="0"/>
                  <a:t>Offer</a:t>
                </a:r>
                <a:endParaRPr sz="2700" dirty="0"/>
              </a:p>
            </p:txBody>
          </p:sp>
          <p:sp>
            <p:nvSpPr>
              <p:cNvPr id="23" name="矩形">
                <a:extLst>
                  <a:ext uri="{FF2B5EF4-FFF2-40B4-BE49-F238E27FC236}">
                    <a16:creationId xmlns:a16="http://schemas.microsoft.com/office/drawing/2014/main" id="{31BDD1CD-59E4-4C4C-A5D0-03223ABCB2A3}"/>
                  </a:ext>
                </a:extLst>
              </p:cNvPr>
              <p:cNvSpPr/>
              <p:nvPr/>
            </p:nvSpPr>
            <p:spPr>
              <a:xfrm>
                <a:off x="3824708" y="3795552"/>
                <a:ext cx="80621" cy="672103"/>
              </a:xfrm>
              <a:prstGeom prst="rect">
                <a:avLst/>
              </a:prstGeom>
              <a:solidFill>
                <a:srgbClr val="DCDEE0"/>
              </a:solidFill>
              <a:ln w="12700">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24" name="矩形">
                <a:extLst>
                  <a:ext uri="{FF2B5EF4-FFF2-40B4-BE49-F238E27FC236}">
                    <a16:creationId xmlns:a16="http://schemas.microsoft.com/office/drawing/2014/main" id="{695CFEE5-1D4B-4290-90A6-C221ADDCF802}"/>
                  </a:ext>
                </a:extLst>
              </p:cNvPr>
              <p:cNvSpPr/>
              <p:nvPr/>
            </p:nvSpPr>
            <p:spPr>
              <a:xfrm>
                <a:off x="694706" y="3795552"/>
                <a:ext cx="80622" cy="672103"/>
              </a:xfrm>
              <a:prstGeom prst="rect">
                <a:avLst/>
              </a:prstGeom>
              <a:solidFill>
                <a:srgbClr val="DCDEE0"/>
              </a:solidFill>
              <a:ln w="12700">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25" name="矩形">
                <a:extLst>
                  <a:ext uri="{FF2B5EF4-FFF2-40B4-BE49-F238E27FC236}">
                    <a16:creationId xmlns:a16="http://schemas.microsoft.com/office/drawing/2014/main" id="{3BD19BBB-F1F6-4E4F-BC69-EBF94836C0F6}"/>
                  </a:ext>
                </a:extLst>
              </p:cNvPr>
              <p:cNvSpPr/>
              <p:nvPr/>
            </p:nvSpPr>
            <p:spPr>
              <a:xfrm>
                <a:off x="6961059" y="3795552"/>
                <a:ext cx="80622" cy="672103"/>
              </a:xfrm>
              <a:prstGeom prst="rect">
                <a:avLst/>
              </a:prstGeom>
              <a:solidFill>
                <a:srgbClr val="DCDEE0"/>
              </a:solidFill>
              <a:ln w="12700">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26" name="矩形">
                <a:extLst>
                  <a:ext uri="{FF2B5EF4-FFF2-40B4-BE49-F238E27FC236}">
                    <a16:creationId xmlns:a16="http://schemas.microsoft.com/office/drawing/2014/main" id="{90B82759-A01A-4440-B097-07A62F10999A}"/>
                  </a:ext>
                </a:extLst>
              </p:cNvPr>
              <p:cNvSpPr/>
              <p:nvPr/>
            </p:nvSpPr>
            <p:spPr>
              <a:xfrm>
                <a:off x="10097410" y="3795552"/>
                <a:ext cx="80621" cy="672103"/>
              </a:xfrm>
              <a:prstGeom prst="rect">
                <a:avLst/>
              </a:prstGeom>
              <a:solidFill>
                <a:srgbClr val="DCDEE0"/>
              </a:solidFill>
              <a:ln w="12700">
                <a:miter lim="400000"/>
              </a:ln>
            </p:spPr>
            <p:txBody>
              <a:bodyPr lIns="25400" tIns="25400" rIns="25400" bIns="25400" anchor="ctr"/>
              <a:lstStyle/>
              <a:p>
                <a:pPr defTabSz="29210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a:p>
            </p:txBody>
          </p:sp>
          <p:sp>
            <p:nvSpPr>
              <p:cNvPr id="28" name="Title">
                <a:extLst>
                  <a:ext uri="{FF2B5EF4-FFF2-40B4-BE49-F238E27FC236}">
                    <a16:creationId xmlns:a16="http://schemas.microsoft.com/office/drawing/2014/main" id="{10C2F60D-635A-43F5-8FC9-F774E816F25C}"/>
                  </a:ext>
                </a:extLst>
              </p:cNvPr>
              <p:cNvSpPr txBox="1"/>
              <p:nvPr/>
            </p:nvSpPr>
            <p:spPr>
              <a:xfrm>
                <a:off x="3810007" y="2908932"/>
                <a:ext cx="2705083" cy="297517"/>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gn="l">
                  <a:defRPr sz="3200">
                    <a:solidFill>
                      <a:srgbClr val="53585F"/>
                    </a:solidFill>
                    <a:latin typeface="Microsoft YaHei"/>
                    <a:ea typeface="Microsoft YaHei"/>
                    <a:cs typeface="Microsoft YaHei"/>
                    <a:sym typeface="Microsoft YaHei"/>
                  </a:defRPr>
                </a:lvl1pPr>
              </a:lstStyle>
              <a:p>
                <a:r>
                  <a:rPr lang="zh-CN" altLang="en-US" sz="1600" b="1" dirty="0"/>
                  <a:t>初步电话意向沟通及筛选</a:t>
                </a:r>
                <a:endParaRPr sz="1600" b="1" dirty="0"/>
              </a:p>
            </p:txBody>
          </p:sp>
          <p:sp>
            <p:nvSpPr>
              <p:cNvPr id="30" name="Title">
                <a:extLst>
                  <a:ext uri="{FF2B5EF4-FFF2-40B4-BE49-F238E27FC236}">
                    <a16:creationId xmlns:a16="http://schemas.microsoft.com/office/drawing/2014/main" id="{7800AC1B-1056-4656-A472-77C797E7D86B}"/>
                  </a:ext>
                </a:extLst>
              </p:cNvPr>
              <p:cNvSpPr txBox="1"/>
              <p:nvPr/>
            </p:nvSpPr>
            <p:spPr>
              <a:xfrm>
                <a:off x="6961059" y="2914962"/>
                <a:ext cx="2719234" cy="543739"/>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gn="l">
                  <a:defRPr sz="3200">
                    <a:solidFill>
                      <a:srgbClr val="53585F"/>
                    </a:solidFill>
                    <a:latin typeface="Microsoft YaHei"/>
                    <a:ea typeface="Microsoft YaHei"/>
                    <a:cs typeface="Microsoft YaHei"/>
                    <a:sym typeface="Microsoft YaHei"/>
                  </a:defRPr>
                </a:lvl1pPr>
              </a:lstStyle>
              <a:p>
                <a:r>
                  <a:rPr lang="zh-CN" altLang="en-US" sz="1600" b="1" dirty="0"/>
                  <a:t>直线主管</a:t>
                </a:r>
                <a:r>
                  <a:rPr lang="en-US" altLang="zh-CN" sz="1600" b="1" dirty="0"/>
                  <a:t>/</a:t>
                </a:r>
                <a:r>
                  <a:rPr lang="zh-CN" altLang="en-US" sz="1600" b="1" dirty="0"/>
                  <a:t>招聘主管二面</a:t>
                </a:r>
                <a:endParaRPr lang="en-US" altLang="zh-CN" sz="1600" b="1" dirty="0"/>
              </a:p>
              <a:p>
                <a:r>
                  <a:rPr lang="zh-CN" altLang="en-US" sz="1600" b="1" dirty="0"/>
                  <a:t>部分业务线二面分为两轮进行</a:t>
                </a:r>
                <a:endParaRPr sz="1600" b="1" dirty="0"/>
              </a:p>
            </p:txBody>
          </p:sp>
          <p:sp>
            <p:nvSpPr>
              <p:cNvPr id="32" name="Title">
                <a:extLst>
                  <a:ext uri="{FF2B5EF4-FFF2-40B4-BE49-F238E27FC236}">
                    <a16:creationId xmlns:a16="http://schemas.microsoft.com/office/drawing/2014/main" id="{67D91B47-3A6F-459C-BC96-861544707458}"/>
                  </a:ext>
                </a:extLst>
              </p:cNvPr>
              <p:cNvSpPr txBox="1"/>
              <p:nvPr/>
            </p:nvSpPr>
            <p:spPr>
              <a:xfrm>
                <a:off x="10096302" y="2908932"/>
                <a:ext cx="1485902" cy="297517"/>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lgn="l">
                  <a:defRPr sz="3200">
                    <a:solidFill>
                      <a:srgbClr val="53585F"/>
                    </a:solidFill>
                    <a:latin typeface="Microsoft YaHei"/>
                    <a:ea typeface="Microsoft YaHei"/>
                    <a:cs typeface="Microsoft YaHei"/>
                    <a:sym typeface="Microsoft YaHei"/>
                  </a:defRPr>
                </a:lvl1pPr>
              </a:lstStyle>
              <a:p>
                <a:endParaRPr sz="1600" dirty="0"/>
              </a:p>
            </p:txBody>
          </p:sp>
        </p:grpSp>
      </p:grpSp>
      <p:sp>
        <p:nvSpPr>
          <p:cNvPr id="33" name="Title">
            <a:extLst>
              <a:ext uri="{FF2B5EF4-FFF2-40B4-BE49-F238E27FC236}">
                <a16:creationId xmlns:a16="http://schemas.microsoft.com/office/drawing/2014/main" id="{8432F7C2-8EE3-4160-AF34-601FE2654674}"/>
              </a:ext>
            </a:extLst>
          </p:cNvPr>
          <p:cNvSpPr txBox="1"/>
          <p:nvPr/>
        </p:nvSpPr>
        <p:spPr>
          <a:xfrm>
            <a:off x="10137720" y="2908862"/>
            <a:ext cx="2705083" cy="297517"/>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gn="l">
              <a:defRPr sz="3200">
                <a:solidFill>
                  <a:srgbClr val="53585F"/>
                </a:solidFill>
                <a:latin typeface="Microsoft YaHei"/>
                <a:ea typeface="Microsoft YaHei"/>
                <a:cs typeface="Microsoft YaHei"/>
                <a:sym typeface="Microsoft YaHei"/>
              </a:defRPr>
            </a:lvl1pPr>
          </a:lstStyle>
          <a:p>
            <a:r>
              <a:rPr lang="zh-CN" altLang="en-US" sz="1600" b="1" dirty="0"/>
              <a:t>面试通过，拿到</a:t>
            </a:r>
            <a:r>
              <a:rPr lang="en-US" altLang="zh-CN" sz="1600" b="1" dirty="0"/>
              <a:t>offer</a:t>
            </a:r>
            <a:endParaRPr sz="1600" b="1" dirty="0"/>
          </a:p>
        </p:txBody>
      </p:sp>
      <p:sp>
        <p:nvSpPr>
          <p:cNvPr id="2" name="矩形 1">
            <a:extLst>
              <a:ext uri="{FF2B5EF4-FFF2-40B4-BE49-F238E27FC236}">
                <a16:creationId xmlns:a16="http://schemas.microsoft.com/office/drawing/2014/main" id="{DCE5EAE5-6D8D-400B-B0D2-780817BAF897}"/>
              </a:ext>
            </a:extLst>
          </p:cNvPr>
          <p:cNvSpPr/>
          <p:nvPr/>
        </p:nvSpPr>
        <p:spPr>
          <a:xfrm>
            <a:off x="1222310" y="4313434"/>
            <a:ext cx="1922106" cy="2018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zh-CN" altLang="en-US" sz="1400" dirty="0"/>
              <a:t>一周内</a:t>
            </a:r>
          </a:p>
        </p:txBody>
      </p:sp>
      <p:sp>
        <p:nvSpPr>
          <p:cNvPr id="31" name="矩形 30">
            <a:extLst>
              <a:ext uri="{FF2B5EF4-FFF2-40B4-BE49-F238E27FC236}">
                <a16:creationId xmlns:a16="http://schemas.microsoft.com/office/drawing/2014/main" id="{6117EFB8-0B21-4DD2-A919-D387F34FA9EB}"/>
              </a:ext>
            </a:extLst>
          </p:cNvPr>
          <p:cNvSpPr/>
          <p:nvPr/>
        </p:nvSpPr>
        <p:spPr>
          <a:xfrm>
            <a:off x="4592984" y="4300671"/>
            <a:ext cx="1922106" cy="2018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zh-CN" sz="1400" dirty="0"/>
              <a:t>1-3</a:t>
            </a:r>
            <a:r>
              <a:rPr lang="zh-CN" altLang="en-US" sz="1400" dirty="0"/>
              <a:t>个工作日</a:t>
            </a:r>
          </a:p>
        </p:txBody>
      </p:sp>
      <p:sp>
        <p:nvSpPr>
          <p:cNvPr id="34" name="矩形 33">
            <a:extLst>
              <a:ext uri="{FF2B5EF4-FFF2-40B4-BE49-F238E27FC236}">
                <a16:creationId xmlns:a16="http://schemas.microsoft.com/office/drawing/2014/main" id="{5063B5F0-E3C8-4742-9ED0-74281DE25735}"/>
              </a:ext>
            </a:extLst>
          </p:cNvPr>
          <p:cNvSpPr/>
          <p:nvPr/>
        </p:nvSpPr>
        <p:spPr>
          <a:xfrm>
            <a:off x="7697492" y="4313434"/>
            <a:ext cx="1922106" cy="2018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zh-CN" sz="1400" dirty="0"/>
              <a:t>1-3</a:t>
            </a:r>
            <a:r>
              <a:rPr lang="zh-CN" altLang="en-US" sz="1400" dirty="0"/>
              <a:t>个工作日</a:t>
            </a:r>
          </a:p>
        </p:txBody>
      </p:sp>
    </p:spTree>
    <p:extLst>
      <p:ext uri="{BB962C8B-B14F-4D97-AF65-F5344CB8AC3E}">
        <p14:creationId xmlns:p14="http://schemas.microsoft.com/office/powerpoint/2010/main" val="1207915154"/>
      </p:ext>
    </p:extLst>
  </p:cSld>
  <p:clrMapOvr>
    <a:masterClrMapping/>
  </p:clrMapOvr>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1004</Words>
  <Application>Microsoft Office PowerPoint</Application>
  <PresentationFormat>宽屏</PresentationFormat>
  <Paragraphs>117</Paragraphs>
  <Slides>10</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Gill Sans</vt:lpstr>
      <vt:lpstr>等线</vt:lpstr>
      <vt:lpstr>宋体</vt:lpstr>
      <vt:lpstr>Microsoft YaHei</vt:lpstr>
      <vt:lpstr>Microsoft YaHei</vt:lpstr>
      <vt:lpstr>Arial</vt:lpstr>
      <vt:lpstr>Calibri</vt:lpstr>
      <vt:lpstr>Times New Roman</vt:lpstr>
      <vt:lpstr>Wingdings</vt:lpstr>
      <vt:lpstr>Office 主题</vt:lpstr>
      <vt:lpstr>PowerPoint 演示文稿</vt:lpstr>
      <vt:lpstr>阿里巴巴招聘中心项目简介</vt:lpstr>
      <vt:lpstr>PowerPoint 演示文稿</vt:lpstr>
      <vt:lpstr>PowerPoint 演示文稿</vt:lpstr>
      <vt:lpstr>PowerPoint 演示文稿</vt:lpstr>
      <vt:lpstr>PowerPoint 演示文稿</vt:lpstr>
      <vt:lpstr>PowerPoint 演示文稿</vt:lpstr>
      <vt:lpstr>阿里直管-诚伯信息</vt:lpstr>
      <vt:lpstr>应聘流程</vt:lpstr>
      <vt:lpstr>期待同学们的加入！</vt:lpstr>
    </vt:vector>
  </TitlesOfParts>
  <Company>wmx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maoxing wang</dc:creator>
  <cp:lastModifiedBy>张笑嫣</cp:lastModifiedBy>
  <cp:revision>47</cp:revision>
  <dcterms:created xsi:type="dcterms:W3CDTF">2015-06-16T08:20:19Z</dcterms:created>
  <dcterms:modified xsi:type="dcterms:W3CDTF">2021-09-03T09:29:51Z</dcterms:modified>
</cp:coreProperties>
</file>